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0" r:id="rId8"/>
    <p:sldId id="264" r:id="rId9"/>
    <p:sldId id="265" r:id="rId10"/>
    <p:sldId id="266" r:id="rId11"/>
    <p:sldId id="262" r:id="rId12"/>
    <p:sldId id="267" r:id="rId13"/>
    <p:sldId id="270" r:id="rId14"/>
    <p:sldId id="271" r:id="rId15"/>
    <p:sldId id="272" r:id="rId16"/>
    <p:sldId id="274" r:id="rId17"/>
    <p:sldId id="273" r:id="rId18"/>
    <p:sldId id="275" r:id="rId19"/>
    <p:sldId id="268" r:id="rId20"/>
    <p:sldId id="26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3" autoAdjust="0"/>
    <p:restoredTop sz="94660"/>
  </p:normalViewPr>
  <p:slideViewPr>
    <p:cSldViewPr snapToGrid="0">
      <p:cViewPr>
        <p:scale>
          <a:sx n="100" d="100"/>
          <a:sy n="100" d="100"/>
        </p:scale>
        <p:origin x="76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59E9C-8790-405F-B01E-ACCC55324B6D}" type="doc">
      <dgm:prSet loTypeId="urn:microsoft.com/office/officeart/2005/8/layout/cycle5" loCatId="cycle" qsTypeId="urn:microsoft.com/office/officeart/2005/8/quickstyle/simple3" qsCatId="simple" csTypeId="urn:microsoft.com/office/officeart/2005/8/colors/colorful1" csCatId="colorful" phldr="1"/>
      <dgm:spPr/>
      <dgm:t>
        <a:bodyPr/>
        <a:lstStyle/>
        <a:p>
          <a:endParaRPr lang="en-US"/>
        </a:p>
      </dgm:t>
    </dgm:pt>
    <dgm:pt modelId="{656A8680-6FCD-4667-8869-64E0B4F4A9BA}">
      <dgm:prSet phldrT="[Text]"/>
      <dgm:spPr/>
      <dgm:t>
        <a:bodyPr/>
        <a:lstStyle/>
        <a:p>
          <a:r>
            <a:rPr lang="en-US" dirty="0" smtClean="0"/>
            <a:t>Increased US tariffs</a:t>
          </a:r>
          <a:endParaRPr lang="en-US" dirty="0"/>
        </a:p>
      </dgm:t>
    </dgm:pt>
    <dgm:pt modelId="{0D062D3F-4B15-47E5-9D73-1A2BDE2220B2}" type="parTrans" cxnId="{9944B548-3A4E-4B21-9CD2-E9D15F755C2A}">
      <dgm:prSet/>
      <dgm:spPr/>
      <dgm:t>
        <a:bodyPr/>
        <a:lstStyle/>
        <a:p>
          <a:endParaRPr lang="en-US"/>
        </a:p>
      </dgm:t>
    </dgm:pt>
    <dgm:pt modelId="{45184A18-C056-4547-A70B-7785A642C961}" type="sibTrans" cxnId="{9944B548-3A4E-4B21-9CD2-E9D15F755C2A}">
      <dgm:prSet/>
      <dgm:spPr/>
      <dgm:t>
        <a:bodyPr/>
        <a:lstStyle/>
        <a:p>
          <a:endParaRPr lang="en-US"/>
        </a:p>
      </dgm:t>
    </dgm:pt>
    <dgm:pt modelId="{87F37C2A-73BF-4D3D-93D7-80CCE0F6E3D4}">
      <dgm:prSet phldrT="[Text]"/>
      <dgm:spPr/>
      <dgm:t>
        <a:bodyPr/>
        <a:lstStyle/>
        <a:p>
          <a:r>
            <a:rPr lang="en-US" dirty="0" smtClean="0"/>
            <a:t>Reduced overseas imports because of uncompetitive prices</a:t>
          </a:r>
          <a:endParaRPr lang="en-US" dirty="0"/>
        </a:p>
      </dgm:t>
    </dgm:pt>
    <dgm:pt modelId="{37E01D14-F1D7-425A-8AEE-B515A47E3B45}" type="parTrans" cxnId="{84479AA0-E13D-45CF-8F01-8802CF55C6F8}">
      <dgm:prSet/>
      <dgm:spPr/>
      <dgm:t>
        <a:bodyPr/>
        <a:lstStyle/>
        <a:p>
          <a:endParaRPr lang="en-US"/>
        </a:p>
      </dgm:t>
    </dgm:pt>
    <dgm:pt modelId="{39BCC23C-F69D-4522-B1AB-36BFB73A6C34}" type="sibTrans" cxnId="{84479AA0-E13D-45CF-8F01-8802CF55C6F8}">
      <dgm:prSet/>
      <dgm:spPr/>
      <dgm:t>
        <a:bodyPr/>
        <a:lstStyle/>
        <a:p>
          <a:endParaRPr lang="en-US"/>
        </a:p>
      </dgm:t>
    </dgm:pt>
    <dgm:pt modelId="{2A05D4BA-90B0-45FA-B0F7-D2B5451DC6CD}">
      <dgm:prSet phldrT="[Text]"/>
      <dgm:spPr/>
      <dgm:t>
        <a:bodyPr/>
        <a:lstStyle/>
        <a:p>
          <a:r>
            <a:rPr lang="en-US" dirty="0" smtClean="0"/>
            <a:t>Rise in value of US dollar</a:t>
          </a:r>
          <a:endParaRPr lang="en-US" dirty="0"/>
        </a:p>
      </dgm:t>
    </dgm:pt>
    <dgm:pt modelId="{7351811B-C18B-4FAE-B0A9-661929E0066A}" type="parTrans" cxnId="{A4000BC3-47B2-4C3D-8B3C-750C7551F0D3}">
      <dgm:prSet/>
      <dgm:spPr/>
      <dgm:t>
        <a:bodyPr/>
        <a:lstStyle/>
        <a:p>
          <a:endParaRPr lang="en-US"/>
        </a:p>
      </dgm:t>
    </dgm:pt>
    <dgm:pt modelId="{27F76307-112F-42D2-BF6C-F04E84A1404F}" type="sibTrans" cxnId="{A4000BC3-47B2-4C3D-8B3C-750C7551F0D3}">
      <dgm:prSet/>
      <dgm:spPr/>
      <dgm:t>
        <a:bodyPr/>
        <a:lstStyle/>
        <a:p>
          <a:endParaRPr lang="en-US"/>
        </a:p>
      </dgm:t>
    </dgm:pt>
    <dgm:pt modelId="{53A134C0-CB43-4DCD-98D1-BFCEA1105965}">
      <dgm:prSet phldrT="[Text]"/>
      <dgm:spPr/>
      <dgm:t>
        <a:bodyPr/>
        <a:lstStyle/>
        <a:p>
          <a:r>
            <a:rPr lang="en-US" dirty="0" smtClean="0"/>
            <a:t>Reduced US exports because of increased prices</a:t>
          </a:r>
          <a:endParaRPr lang="en-US" dirty="0"/>
        </a:p>
      </dgm:t>
    </dgm:pt>
    <dgm:pt modelId="{356A3046-62E6-4824-BCF8-55334AFD9BCE}" type="parTrans" cxnId="{90F81368-8556-42FB-96C5-ADBDC86D14F5}">
      <dgm:prSet/>
      <dgm:spPr/>
      <dgm:t>
        <a:bodyPr/>
        <a:lstStyle/>
        <a:p>
          <a:endParaRPr lang="en-US"/>
        </a:p>
      </dgm:t>
    </dgm:pt>
    <dgm:pt modelId="{BE778F94-6DE3-4FCA-89EE-F9A72C9AC6BD}" type="sibTrans" cxnId="{90F81368-8556-42FB-96C5-ADBDC86D14F5}">
      <dgm:prSet/>
      <dgm:spPr/>
      <dgm:t>
        <a:bodyPr/>
        <a:lstStyle/>
        <a:p>
          <a:endParaRPr lang="en-US"/>
        </a:p>
      </dgm:t>
    </dgm:pt>
    <dgm:pt modelId="{B32AA72B-8F81-4F52-B43F-3D8DC69D5723}">
      <dgm:prSet phldrT="[Text]"/>
      <dgm:spPr/>
      <dgm:t>
        <a:bodyPr/>
        <a:lstStyle/>
        <a:p>
          <a:r>
            <a:rPr lang="en-US" dirty="0" smtClean="0"/>
            <a:t>Inflationary pressure exerted on foreign central banks</a:t>
          </a:r>
          <a:endParaRPr lang="en-US" dirty="0"/>
        </a:p>
      </dgm:t>
    </dgm:pt>
    <dgm:pt modelId="{939F3BC0-A3C6-49A4-8F70-8C8FAAED6912}" type="parTrans" cxnId="{0AE12836-11EA-468E-A78B-0B7BCDAA8426}">
      <dgm:prSet/>
      <dgm:spPr/>
      <dgm:t>
        <a:bodyPr/>
        <a:lstStyle/>
        <a:p>
          <a:endParaRPr lang="en-US"/>
        </a:p>
      </dgm:t>
    </dgm:pt>
    <dgm:pt modelId="{C97C8F87-94DE-472A-9742-02E8DB43A5AA}" type="sibTrans" cxnId="{0AE12836-11EA-468E-A78B-0B7BCDAA8426}">
      <dgm:prSet/>
      <dgm:spPr/>
      <dgm:t>
        <a:bodyPr/>
        <a:lstStyle/>
        <a:p>
          <a:endParaRPr lang="en-US"/>
        </a:p>
      </dgm:t>
    </dgm:pt>
    <dgm:pt modelId="{C53DF439-03FD-4936-B35C-44B54E6A96D1}">
      <dgm:prSet/>
      <dgm:spPr/>
      <dgm:t>
        <a:bodyPr/>
        <a:lstStyle/>
        <a:p>
          <a:r>
            <a:rPr lang="en-US" dirty="0" smtClean="0"/>
            <a:t>Foreign central banks raise interest rates to prevent further devaluation of their currencies</a:t>
          </a:r>
          <a:endParaRPr lang="en-US" dirty="0"/>
        </a:p>
      </dgm:t>
    </dgm:pt>
    <dgm:pt modelId="{3E07D6C7-BB54-4B9D-879B-8C3171935064}" type="parTrans" cxnId="{B52ABC7C-BE75-4490-82F9-BD051D8A5812}">
      <dgm:prSet/>
      <dgm:spPr/>
      <dgm:t>
        <a:bodyPr/>
        <a:lstStyle/>
        <a:p>
          <a:endParaRPr lang="en-US"/>
        </a:p>
      </dgm:t>
    </dgm:pt>
    <dgm:pt modelId="{7CC25DBE-6950-4EEB-BA4A-69F833878300}" type="sibTrans" cxnId="{B52ABC7C-BE75-4490-82F9-BD051D8A5812}">
      <dgm:prSet/>
      <dgm:spPr/>
      <dgm:t>
        <a:bodyPr/>
        <a:lstStyle/>
        <a:p>
          <a:endParaRPr lang="en-US"/>
        </a:p>
      </dgm:t>
    </dgm:pt>
    <dgm:pt modelId="{4F061942-A705-4AA9-BDF0-A51D3866DF2C}">
      <dgm:prSet/>
      <dgm:spPr/>
      <dgm:t>
        <a:bodyPr/>
        <a:lstStyle/>
        <a:p>
          <a:r>
            <a:rPr lang="en-US" dirty="0" smtClean="0"/>
            <a:t>Foreign currencies stabilize in relation to the dollar</a:t>
          </a:r>
          <a:endParaRPr lang="en-US" dirty="0"/>
        </a:p>
      </dgm:t>
    </dgm:pt>
    <dgm:pt modelId="{54DA3F2E-5F4B-42AD-86DC-CF83A352E0F2}" type="parTrans" cxnId="{40C24F4C-43EC-49ED-BF3E-AE35E4B7F624}">
      <dgm:prSet/>
      <dgm:spPr/>
      <dgm:t>
        <a:bodyPr/>
        <a:lstStyle/>
        <a:p>
          <a:endParaRPr lang="en-US"/>
        </a:p>
      </dgm:t>
    </dgm:pt>
    <dgm:pt modelId="{184C49D1-8E2D-414F-87B8-7C5D3B085C42}" type="sibTrans" cxnId="{40C24F4C-43EC-49ED-BF3E-AE35E4B7F624}">
      <dgm:prSet/>
      <dgm:spPr/>
      <dgm:t>
        <a:bodyPr/>
        <a:lstStyle/>
        <a:p>
          <a:endParaRPr lang="en-US"/>
        </a:p>
      </dgm:t>
    </dgm:pt>
    <dgm:pt modelId="{19BB9755-7C59-4E4A-9B60-CE35081B5774}">
      <dgm:prSet/>
      <dgm:spPr/>
      <dgm:t>
        <a:bodyPr/>
        <a:lstStyle/>
        <a:p>
          <a:r>
            <a:rPr lang="en-US" dirty="0" smtClean="0"/>
            <a:t>American exports and foreign imports increase as dollar loses value relative to other currencies</a:t>
          </a:r>
          <a:endParaRPr lang="en-US" dirty="0"/>
        </a:p>
      </dgm:t>
    </dgm:pt>
    <dgm:pt modelId="{32D636FD-87C6-4EEB-A027-3BD3DC307BCE}" type="parTrans" cxnId="{02DE218C-3D66-43D3-B712-711603266B68}">
      <dgm:prSet/>
      <dgm:spPr/>
      <dgm:t>
        <a:bodyPr/>
        <a:lstStyle/>
        <a:p>
          <a:endParaRPr lang="en-US"/>
        </a:p>
      </dgm:t>
    </dgm:pt>
    <dgm:pt modelId="{DB53D47A-7192-455A-B925-1AFDBE6D68C3}" type="sibTrans" cxnId="{02DE218C-3D66-43D3-B712-711603266B68}">
      <dgm:prSet/>
      <dgm:spPr/>
      <dgm:t>
        <a:bodyPr/>
        <a:lstStyle/>
        <a:p>
          <a:endParaRPr lang="en-US"/>
        </a:p>
      </dgm:t>
    </dgm:pt>
    <dgm:pt modelId="{ED04FC81-B375-46A2-95B4-571EFE093E20}" type="pres">
      <dgm:prSet presAssocID="{FD559E9C-8790-405F-B01E-ACCC55324B6D}" presName="cycle" presStyleCnt="0">
        <dgm:presLayoutVars>
          <dgm:dir/>
          <dgm:resizeHandles val="exact"/>
        </dgm:presLayoutVars>
      </dgm:prSet>
      <dgm:spPr/>
      <dgm:t>
        <a:bodyPr/>
        <a:lstStyle/>
        <a:p>
          <a:endParaRPr lang="en-US"/>
        </a:p>
      </dgm:t>
    </dgm:pt>
    <dgm:pt modelId="{6EF3C0B9-E4C8-4570-976F-6A22BDD47966}" type="pres">
      <dgm:prSet presAssocID="{656A8680-6FCD-4667-8869-64E0B4F4A9BA}" presName="node" presStyleLbl="node1" presStyleIdx="0" presStyleCnt="8" custScaleX="133100" custScaleY="133100">
        <dgm:presLayoutVars>
          <dgm:bulletEnabled val="1"/>
        </dgm:presLayoutVars>
      </dgm:prSet>
      <dgm:spPr/>
      <dgm:t>
        <a:bodyPr/>
        <a:lstStyle/>
        <a:p>
          <a:endParaRPr lang="en-US"/>
        </a:p>
      </dgm:t>
    </dgm:pt>
    <dgm:pt modelId="{CFEAD2E7-9DFE-4104-ABF6-E29E0A27514F}" type="pres">
      <dgm:prSet presAssocID="{656A8680-6FCD-4667-8869-64E0B4F4A9BA}" presName="spNode" presStyleCnt="0"/>
      <dgm:spPr/>
    </dgm:pt>
    <dgm:pt modelId="{4FF3A757-26E2-40CD-B605-5332D8656061}" type="pres">
      <dgm:prSet presAssocID="{45184A18-C056-4547-A70B-7785A642C961}" presName="sibTrans" presStyleLbl="sibTrans1D1" presStyleIdx="0" presStyleCnt="8"/>
      <dgm:spPr/>
      <dgm:t>
        <a:bodyPr/>
        <a:lstStyle/>
        <a:p>
          <a:endParaRPr lang="en-US"/>
        </a:p>
      </dgm:t>
    </dgm:pt>
    <dgm:pt modelId="{2691B149-7A73-4EA8-89B0-93337E70E4B0}" type="pres">
      <dgm:prSet presAssocID="{87F37C2A-73BF-4D3D-93D7-80CCE0F6E3D4}" presName="node" presStyleLbl="node1" presStyleIdx="1" presStyleCnt="8" custScaleX="133100" custScaleY="133100">
        <dgm:presLayoutVars>
          <dgm:bulletEnabled val="1"/>
        </dgm:presLayoutVars>
      </dgm:prSet>
      <dgm:spPr/>
      <dgm:t>
        <a:bodyPr/>
        <a:lstStyle/>
        <a:p>
          <a:endParaRPr lang="en-US"/>
        </a:p>
      </dgm:t>
    </dgm:pt>
    <dgm:pt modelId="{FE8798EA-651E-4715-ABFA-6D2F09FE8EA1}" type="pres">
      <dgm:prSet presAssocID="{87F37C2A-73BF-4D3D-93D7-80CCE0F6E3D4}" presName="spNode" presStyleCnt="0"/>
      <dgm:spPr/>
    </dgm:pt>
    <dgm:pt modelId="{16599C57-3A6B-4A8A-B979-0E54C5F76BC2}" type="pres">
      <dgm:prSet presAssocID="{39BCC23C-F69D-4522-B1AB-36BFB73A6C34}" presName="sibTrans" presStyleLbl="sibTrans1D1" presStyleIdx="1" presStyleCnt="8"/>
      <dgm:spPr/>
      <dgm:t>
        <a:bodyPr/>
        <a:lstStyle/>
        <a:p>
          <a:endParaRPr lang="en-US"/>
        </a:p>
      </dgm:t>
    </dgm:pt>
    <dgm:pt modelId="{F21BBE4D-7059-43E5-8BC3-E6F08FFFED78}" type="pres">
      <dgm:prSet presAssocID="{2A05D4BA-90B0-45FA-B0F7-D2B5451DC6CD}" presName="node" presStyleLbl="node1" presStyleIdx="2" presStyleCnt="8" custScaleX="133100" custScaleY="133100">
        <dgm:presLayoutVars>
          <dgm:bulletEnabled val="1"/>
        </dgm:presLayoutVars>
      </dgm:prSet>
      <dgm:spPr/>
      <dgm:t>
        <a:bodyPr/>
        <a:lstStyle/>
        <a:p>
          <a:endParaRPr lang="en-US"/>
        </a:p>
      </dgm:t>
    </dgm:pt>
    <dgm:pt modelId="{87EFB5C1-8FCD-49F0-8950-531AED7CB015}" type="pres">
      <dgm:prSet presAssocID="{2A05D4BA-90B0-45FA-B0F7-D2B5451DC6CD}" presName="spNode" presStyleCnt="0"/>
      <dgm:spPr/>
    </dgm:pt>
    <dgm:pt modelId="{1527DEE7-39BE-4C6F-BCC2-00F426A4E102}" type="pres">
      <dgm:prSet presAssocID="{27F76307-112F-42D2-BF6C-F04E84A1404F}" presName="sibTrans" presStyleLbl="sibTrans1D1" presStyleIdx="2" presStyleCnt="8"/>
      <dgm:spPr/>
      <dgm:t>
        <a:bodyPr/>
        <a:lstStyle/>
        <a:p>
          <a:endParaRPr lang="en-US"/>
        </a:p>
      </dgm:t>
    </dgm:pt>
    <dgm:pt modelId="{F59E520B-32E9-4E45-8E36-065DE58E41FF}" type="pres">
      <dgm:prSet presAssocID="{53A134C0-CB43-4DCD-98D1-BFCEA1105965}" presName="node" presStyleLbl="node1" presStyleIdx="3" presStyleCnt="8" custScaleX="133100" custScaleY="133100">
        <dgm:presLayoutVars>
          <dgm:bulletEnabled val="1"/>
        </dgm:presLayoutVars>
      </dgm:prSet>
      <dgm:spPr/>
      <dgm:t>
        <a:bodyPr/>
        <a:lstStyle/>
        <a:p>
          <a:endParaRPr lang="en-US"/>
        </a:p>
      </dgm:t>
    </dgm:pt>
    <dgm:pt modelId="{92EAD13D-1E5E-41C4-AD92-B2E878FBB1D7}" type="pres">
      <dgm:prSet presAssocID="{53A134C0-CB43-4DCD-98D1-BFCEA1105965}" presName="spNode" presStyleCnt="0"/>
      <dgm:spPr/>
    </dgm:pt>
    <dgm:pt modelId="{2A931945-292E-4A97-96E4-80A6F73658BA}" type="pres">
      <dgm:prSet presAssocID="{BE778F94-6DE3-4FCA-89EE-F9A72C9AC6BD}" presName="sibTrans" presStyleLbl="sibTrans1D1" presStyleIdx="3" presStyleCnt="8"/>
      <dgm:spPr/>
      <dgm:t>
        <a:bodyPr/>
        <a:lstStyle/>
        <a:p>
          <a:endParaRPr lang="en-US"/>
        </a:p>
      </dgm:t>
    </dgm:pt>
    <dgm:pt modelId="{0B7B9CCD-B4A5-4643-8762-18AE64DDA90B}" type="pres">
      <dgm:prSet presAssocID="{B32AA72B-8F81-4F52-B43F-3D8DC69D5723}" presName="node" presStyleLbl="node1" presStyleIdx="4" presStyleCnt="8" custScaleX="133100" custScaleY="133100">
        <dgm:presLayoutVars>
          <dgm:bulletEnabled val="1"/>
        </dgm:presLayoutVars>
      </dgm:prSet>
      <dgm:spPr/>
      <dgm:t>
        <a:bodyPr/>
        <a:lstStyle/>
        <a:p>
          <a:endParaRPr lang="en-US"/>
        </a:p>
      </dgm:t>
    </dgm:pt>
    <dgm:pt modelId="{FF1E76B5-6BC9-4A83-9C9E-A6312C3DA01B}" type="pres">
      <dgm:prSet presAssocID="{B32AA72B-8F81-4F52-B43F-3D8DC69D5723}" presName="spNode" presStyleCnt="0"/>
      <dgm:spPr/>
    </dgm:pt>
    <dgm:pt modelId="{CF3421AF-02FB-4ABD-9FD2-49EDBA81DAEB}" type="pres">
      <dgm:prSet presAssocID="{C97C8F87-94DE-472A-9742-02E8DB43A5AA}" presName="sibTrans" presStyleLbl="sibTrans1D1" presStyleIdx="4" presStyleCnt="8"/>
      <dgm:spPr/>
      <dgm:t>
        <a:bodyPr/>
        <a:lstStyle/>
        <a:p>
          <a:endParaRPr lang="en-US"/>
        </a:p>
      </dgm:t>
    </dgm:pt>
    <dgm:pt modelId="{94340798-F1D0-4F90-9401-450879A66396}" type="pres">
      <dgm:prSet presAssocID="{C53DF439-03FD-4936-B35C-44B54E6A96D1}" presName="node" presStyleLbl="node1" presStyleIdx="5" presStyleCnt="8" custScaleX="133100" custScaleY="133100">
        <dgm:presLayoutVars>
          <dgm:bulletEnabled val="1"/>
        </dgm:presLayoutVars>
      </dgm:prSet>
      <dgm:spPr/>
      <dgm:t>
        <a:bodyPr/>
        <a:lstStyle/>
        <a:p>
          <a:endParaRPr lang="en-US"/>
        </a:p>
      </dgm:t>
    </dgm:pt>
    <dgm:pt modelId="{41725272-8916-458C-A77B-CA430B7921FD}" type="pres">
      <dgm:prSet presAssocID="{C53DF439-03FD-4936-B35C-44B54E6A96D1}" presName="spNode" presStyleCnt="0"/>
      <dgm:spPr/>
    </dgm:pt>
    <dgm:pt modelId="{56ACC2C8-6F1D-480F-B755-F0F22ADBB32A}" type="pres">
      <dgm:prSet presAssocID="{7CC25DBE-6950-4EEB-BA4A-69F833878300}" presName="sibTrans" presStyleLbl="sibTrans1D1" presStyleIdx="5" presStyleCnt="8"/>
      <dgm:spPr/>
      <dgm:t>
        <a:bodyPr/>
        <a:lstStyle/>
        <a:p>
          <a:endParaRPr lang="en-US"/>
        </a:p>
      </dgm:t>
    </dgm:pt>
    <dgm:pt modelId="{B6715B96-952D-4C50-8784-19B7AA019F99}" type="pres">
      <dgm:prSet presAssocID="{4F061942-A705-4AA9-BDF0-A51D3866DF2C}" presName="node" presStyleLbl="node1" presStyleIdx="6" presStyleCnt="8" custScaleX="133100" custScaleY="133100">
        <dgm:presLayoutVars>
          <dgm:bulletEnabled val="1"/>
        </dgm:presLayoutVars>
      </dgm:prSet>
      <dgm:spPr/>
      <dgm:t>
        <a:bodyPr/>
        <a:lstStyle/>
        <a:p>
          <a:endParaRPr lang="en-US"/>
        </a:p>
      </dgm:t>
    </dgm:pt>
    <dgm:pt modelId="{06440E52-2FF3-405C-AF80-BBD6B745F093}" type="pres">
      <dgm:prSet presAssocID="{4F061942-A705-4AA9-BDF0-A51D3866DF2C}" presName="spNode" presStyleCnt="0"/>
      <dgm:spPr/>
    </dgm:pt>
    <dgm:pt modelId="{E7B649BF-BBAD-4E31-A400-9B43CD9F9489}" type="pres">
      <dgm:prSet presAssocID="{184C49D1-8E2D-414F-87B8-7C5D3B085C42}" presName="sibTrans" presStyleLbl="sibTrans1D1" presStyleIdx="6" presStyleCnt="8"/>
      <dgm:spPr/>
      <dgm:t>
        <a:bodyPr/>
        <a:lstStyle/>
        <a:p>
          <a:endParaRPr lang="en-US"/>
        </a:p>
      </dgm:t>
    </dgm:pt>
    <dgm:pt modelId="{38009A31-8A11-4042-A5DA-39153C6DCAF5}" type="pres">
      <dgm:prSet presAssocID="{19BB9755-7C59-4E4A-9B60-CE35081B5774}" presName="node" presStyleLbl="node1" presStyleIdx="7" presStyleCnt="8" custScaleX="133100" custScaleY="133100">
        <dgm:presLayoutVars>
          <dgm:bulletEnabled val="1"/>
        </dgm:presLayoutVars>
      </dgm:prSet>
      <dgm:spPr/>
      <dgm:t>
        <a:bodyPr/>
        <a:lstStyle/>
        <a:p>
          <a:endParaRPr lang="en-US"/>
        </a:p>
      </dgm:t>
    </dgm:pt>
    <dgm:pt modelId="{3DE2760B-2F44-4A07-8E31-9E337F74F2AA}" type="pres">
      <dgm:prSet presAssocID="{19BB9755-7C59-4E4A-9B60-CE35081B5774}" presName="spNode" presStyleCnt="0"/>
      <dgm:spPr/>
    </dgm:pt>
    <dgm:pt modelId="{50731371-A23C-4DB7-B8CD-61E338AD08CF}" type="pres">
      <dgm:prSet presAssocID="{DB53D47A-7192-455A-B925-1AFDBE6D68C3}" presName="sibTrans" presStyleLbl="sibTrans1D1" presStyleIdx="7" presStyleCnt="8"/>
      <dgm:spPr/>
      <dgm:t>
        <a:bodyPr/>
        <a:lstStyle/>
        <a:p>
          <a:endParaRPr lang="en-US"/>
        </a:p>
      </dgm:t>
    </dgm:pt>
  </dgm:ptLst>
  <dgm:cxnLst>
    <dgm:cxn modelId="{E8D6FAA6-8429-412D-A701-E1129AD83E65}" type="presOf" srcId="{FD559E9C-8790-405F-B01E-ACCC55324B6D}" destId="{ED04FC81-B375-46A2-95B4-571EFE093E20}" srcOrd="0" destOrd="0" presId="urn:microsoft.com/office/officeart/2005/8/layout/cycle5"/>
    <dgm:cxn modelId="{A4000BC3-47B2-4C3D-8B3C-750C7551F0D3}" srcId="{FD559E9C-8790-405F-B01E-ACCC55324B6D}" destId="{2A05D4BA-90B0-45FA-B0F7-D2B5451DC6CD}" srcOrd="2" destOrd="0" parTransId="{7351811B-C18B-4FAE-B0A9-661929E0066A}" sibTransId="{27F76307-112F-42D2-BF6C-F04E84A1404F}"/>
    <dgm:cxn modelId="{9944B548-3A4E-4B21-9CD2-E9D15F755C2A}" srcId="{FD559E9C-8790-405F-B01E-ACCC55324B6D}" destId="{656A8680-6FCD-4667-8869-64E0B4F4A9BA}" srcOrd="0" destOrd="0" parTransId="{0D062D3F-4B15-47E5-9D73-1A2BDE2220B2}" sibTransId="{45184A18-C056-4547-A70B-7785A642C961}"/>
    <dgm:cxn modelId="{A9AC618B-1E10-4E20-86CF-0CF119BB60E9}" type="presOf" srcId="{BE778F94-6DE3-4FCA-89EE-F9A72C9AC6BD}" destId="{2A931945-292E-4A97-96E4-80A6F73658BA}" srcOrd="0" destOrd="0" presId="urn:microsoft.com/office/officeart/2005/8/layout/cycle5"/>
    <dgm:cxn modelId="{84479AA0-E13D-45CF-8F01-8802CF55C6F8}" srcId="{FD559E9C-8790-405F-B01E-ACCC55324B6D}" destId="{87F37C2A-73BF-4D3D-93D7-80CCE0F6E3D4}" srcOrd="1" destOrd="0" parTransId="{37E01D14-F1D7-425A-8AEE-B515A47E3B45}" sibTransId="{39BCC23C-F69D-4522-B1AB-36BFB73A6C34}"/>
    <dgm:cxn modelId="{40C24F4C-43EC-49ED-BF3E-AE35E4B7F624}" srcId="{FD559E9C-8790-405F-B01E-ACCC55324B6D}" destId="{4F061942-A705-4AA9-BDF0-A51D3866DF2C}" srcOrd="6" destOrd="0" parTransId="{54DA3F2E-5F4B-42AD-86DC-CF83A352E0F2}" sibTransId="{184C49D1-8E2D-414F-87B8-7C5D3B085C42}"/>
    <dgm:cxn modelId="{2480D257-9EA1-4248-B8A0-828463DD856D}" type="presOf" srcId="{45184A18-C056-4547-A70B-7785A642C961}" destId="{4FF3A757-26E2-40CD-B605-5332D8656061}" srcOrd="0" destOrd="0" presId="urn:microsoft.com/office/officeart/2005/8/layout/cycle5"/>
    <dgm:cxn modelId="{79EA10C7-5A42-4B60-97BC-FBE358C83601}" type="presOf" srcId="{656A8680-6FCD-4667-8869-64E0B4F4A9BA}" destId="{6EF3C0B9-E4C8-4570-976F-6A22BDD47966}" srcOrd="0" destOrd="0" presId="urn:microsoft.com/office/officeart/2005/8/layout/cycle5"/>
    <dgm:cxn modelId="{4458732C-B485-4AE4-BC4F-573B4ED06915}" type="presOf" srcId="{4F061942-A705-4AA9-BDF0-A51D3866DF2C}" destId="{B6715B96-952D-4C50-8784-19B7AA019F99}" srcOrd="0" destOrd="0" presId="urn:microsoft.com/office/officeart/2005/8/layout/cycle5"/>
    <dgm:cxn modelId="{DD5EFE45-8BB4-41F5-915C-EE69E1B7D224}" type="presOf" srcId="{27F76307-112F-42D2-BF6C-F04E84A1404F}" destId="{1527DEE7-39BE-4C6F-BCC2-00F426A4E102}" srcOrd="0" destOrd="0" presId="urn:microsoft.com/office/officeart/2005/8/layout/cycle5"/>
    <dgm:cxn modelId="{34828BF9-F9E8-43DD-8028-A02C4B26FC57}" type="presOf" srcId="{184C49D1-8E2D-414F-87B8-7C5D3B085C42}" destId="{E7B649BF-BBAD-4E31-A400-9B43CD9F9489}" srcOrd="0" destOrd="0" presId="urn:microsoft.com/office/officeart/2005/8/layout/cycle5"/>
    <dgm:cxn modelId="{E40CA07A-F2C5-44A3-A51E-60B33312E575}" type="presOf" srcId="{53A134C0-CB43-4DCD-98D1-BFCEA1105965}" destId="{F59E520B-32E9-4E45-8E36-065DE58E41FF}" srcOrd="0" destOrd="0" presId="urn:microsoft.com/office/officeart/2005/8/layout/cycle5"/>
    <dgm:cxn modelId="{CF8EF4D3-9D01-472C-877B-9A7AFBA5456F}" type="presOf" srcId="{7CC25DBE-6950-4EEB-BA4A-69F833878300}" destId="{56ACC2C8-6F1D-480F-B755-F0F22ADBB32A}" srcOrd="0" destOrd="0" presId="urn:microsoft.com/office/officeart/2005/8/layout/cycle5"/>
    <dgm:cxn modelId="{D4B660BD-D1CE-4133-A723-E331D63B9523}" type="presOf" srcId="{2A05D4BA-90B0-45FA-B0F7-D2B5451DC6CD}" destId="{F21BBE4D-7059-43E5-8BC3-E6F08FFFED78}" srcOrd="0" destOrd="0" presId="urn:microsoft.com/office/officeart/2005/8/layout/cycle5"/>
    <dgm:cxn modelId="{E632B56A-3EE9-416E-A878-4AE39A0013A0}" type="presOf" srcId="{19BB9755-7C59-4E4A-9B60-CE35081B5774}" destId="{38009A31-8A11-4042-A5DA-39153C6DCAF5}" srcOrd="0" destOrd="0" presId="urn:microsoft.com/office/officeart/2005/8/layout/cycle5"/>
    <dgm:cxn modelId="{FAEF3E43-82CB-47E9-A1B1-488E07A7D13A}" type="presOf" srcId="{DB53D47A-7192-455A-B925-1AFDBE6D68C3}" destId="{50731371-A23C-4DB7-B8CD-61E338AD08CF}" srcOrd="0" destOrd="0" presId="urn:microsoft.com/office/officeart/2005/8/layout/cycle5"/>
    <dgm:cxn modelId="{8AE41108-53A5-4DD4-9F1C-0D8518219670}" type="presOf" srcId="{C53DF439-03FD-4936-B35C-44B54E6A96D1}" destId="{94340798-F1D0-4F90-9401-450879A66396}" srcOrd="0" destOrd="0" presId="urn:microsoft.com/office/officeart/2005/8/layout/cycle5"/>
    <dgm:cxn modelId="{B52ABC7C-BE75-4490-82F9-BD051D8A5812}" srcId="{FD559E9C-8790-405F-B01E-ACCC55324B6D}" destId="{C53DF439-03FD-4936-B35C-44B54E6A96D1}" srcOrd="5" destOrd="0" parTransId="{3E07D6C7-BB54-4B9D-879B-8C3171935064}" sibTransId="{7CC25DBE-6950-4EEB-BA4A-69F833878300}"/>
    <dgm:cxn modelId="{75D810C4-728B-40A0-85F5-75A636A7F4D4}" type="presOf" srcId="{C97C8F87-94DE-472A-9742-02E8DB43A5AA}" destId="{CF3421AF-02FB-4ABD-9FD2-49EDBA81DAEB}" srcOrd="0" destOrd="0" presId="urn:microsoft.com/office/officeart/2005/8/layout/cycle5"/>
    <dgm:cxn modelId="{90F81368-8556-42FB-96C5-ADBDC86D14F5}" srcId="{FD559E9C-8790-405F-B01E-ACCC55324B6D}" destId="{53A134C0-CB43-4DCD-98D1-BFCEA1105965}" srcOrd="3" destOrd="0" parTransId="{356A3046-62E6-4824-BCF8-55334AFD9BCE}" sibTransId="{BE778F94-6DE3-4FCA-89EE-F9A72C9AC6BD}"/>
    <dgm:cxn modelId="{0AE12836-11EA-468E-A78B-0B7BCDAA8426}" srcId="{FD559E9C-8790-405F-B01E-ACCC55324B6D}" destId="{B32AA72B-8F81-4F52-B43F-3D8DC69D5723}" srcOrd="4" destOrd="0" parTransId="{939F3BC0-A3C6-49A4-8F70-8C8FAAED6912}" sibTransId="{C97C8F87-94DE-472A-9742-02E8DB43A5AA}"/>
    <dgm:cxn modelId="{710BC4BC-41A4-48CE-ABEC-2D98AEACBCAF}" type="presOf" srcId="{B32AA72B-8F81-4F52-B43F-3D8DC69D5723}" destId="{0B7B9CCD-B4A5-4643-8762-18AE64DDA90B}" srcOrd="0" destOrd="0" presId="urn:microsoft.com/office/officeart/2005/8/layout/cycle5"/>
    <dgm:cxn modelId="{76FC2E55-C97D-492F-8C44-2016CE1DA90A}" type="presOf" srcId="{87F37C2A-73BF-4D3D-93D7-80CCE0F6E3D4}" destId="{2691B149-7A73-4EA8-89B0-93337E70E4B0}" srcOrd="0" destOrd="0" presId="urn:microsoft.com/office/officeart/2005/8/layout/cycle5"/>
    <dgm:cxn modelId="{02DE218C-3D66-43D3-B712-711603266B68}" srcId="{FD559E9C-8790-405F-B01E-ACCC55324B6D}" destId="{19BB9755-7C59-4E4A-9B60-CE35081B5774}" srcOrd="7" destOrd="0" parTransId="{32D636FD-87C6-4EEB-A027-3BD3DC307BCE}" sibTransId="{DB53D47A-7192-455A-B925-1AFDBE6D68C3}"/>
    <dgm:cxn modelId="{85E87514-05B5-42DE-AB43-6E18179A2B41}" type="presOf" srcId="{39BCC23C-F69D-4522-B1AB-36BFB73A6C34}" destId="{16599C57-3A6B-4A8A-B979-0E54C5F76BC2}" srcOrd="0" destOrd="0" presId="urn:microsoft.com/office/officeart/2005/8/layout/cycle5"/>
    <dgm:cxn modelId="{DA2E7686-3BEF-47BE-A222-5EBAA1C45E93}" type="presParOf" srcId="{ED04FC81-B375-46A2-95B4-571EFE093E20}" destId="{6EF3C0B9-E4C8-4570-976F-6A22BDD47966}" srcOrd="0" destOrd="0" presId="urn:microsoft.com/office/officeart/2005/8/layout/cycle5"/>
    <dgm:cxn modelId="{1119703F-DB5F-4423-AB81-265034C9E6E6}" type="presParOf" srcId="{ED04FC81-B375-46A2-95B4-571EFE093E20}" destId="{CFEAD2E7-9DFE-4104-ABF6-E29E0A27514F}" srcOrd="1" destOrd="0" presId="urn:microsoft.com/office/officeart/2005/8/layout/cycle5"/>
    <dgm:cxn modelId="{039740CD-F4A1-4381-BF57-777DEF9E26CE}" type="presParOf" srcId="{ED04FC81-B375-46A2-95B4-571EFE093E20}" destId="{4FF3A757-26E2-40CD-B605-5332D8656061}" srcOrd="2" destOrd="0" presId="urn:microsoft.com/office/officeart/2005/8/layout/cycle5"/>
    <dgm:cxn modelId="{76E67042-E7D9-46FF-B357-9A5BB2FB75C0}" type="presParOf" srcId="{ED04FC81-B375-46A2-95B4-571EFE093E20}" destId="{2691B149-7A73-4EA8-89B0-93337E70E4B0}" srcOrd="3" destOrd="0" presId="urn:microsoft.com/office/officeart/2005/8/layout/cycle5"/>
    <dgm:cxn modelId="{8954A6DD-A5F5-4DF5-A2DC-584DBD07DCD8}" type="presParOf" srcId="{ED04FC81-B375-46A2-95B4-571EFE093E20}" destId="{FE8798EA-651E-4715-ABFA-6D2F09FE8EA1}" srcOrd="4" destOrd="0" presId="urn:microsoft.com/office/officeart/2005/8/layout/cycle5"/>
    <dgm:cxn modelId="{32ACDA48-9280-416E-996B-0688A48031F6}" type="presParOf" srcId="{ED04FC81-B375-46A2-95B4-571EFE093E20}" destId="{16599C57-3A6B-4A8A-B979-0E54C5F76BC2}" srcOrd="5" destOrd="0" presId="urn:microsoft.com/office/officeart/2005/8/layout/cycle5"/>
    <dgm:cxn modelId="{FB24DE69-F254-44CA-A114-3DFD9A09A897}" type="presParOf" srcId="{ED04FC81-B375-46A2-95B4-571EFE093E20}" destId="{F21BBE4D-7059-43E5-8BC3-E6F08FFFED78}" srcOrd="6" destOrd="0" presId="urn:microsoft.com/office/officeart/2005/8/layout/cycle5"/>
    <dgm:cxn modelId="{DACB35A7-4A25-409D-8F9B-C37FDC8DBCBE}" type="presParOf" srcId="{ED04FC81-B375-46A2-95B4-571EFE093E20}" destId="{87EFB5C1-8FCD-49F0-8950-531AED7CB015}" srcOrd="7" destOrd="0" presId="urn:microsoft.com/office/officeart/2005/8/layout/cycle5"/>
    <dgm:cxn modelId="{B7D071EE-D73F-4BFD-85CE-404222CA60B0}" type="presParOf" srcId="{ED04FC81-B375-46A2-95B4-571EFE093E20}" destId="{1527DEE7-39BE-4C6F-BCC2-00F426A4E102}" srcOrd="8" destOrd="0" presId="urn:microsoft.com/office/officeart/2005/8/layout/cycle5"/>
    <dgm:cxn modelId="{F05774A6-E166-46FA-B85C-F53ACD118E1A}" type="presParOf" srcId="{ED04FC81-B375-46A2-95B4-571EFE093E20}" destId="{F59E520B-32E9-4E45-8E36-065DE58E41FF}" srcOrd="9" destOrd="0" presId="urn:microsoft.com/office/officeart/2005/8/layout/cycle5"/>
    <dgm:cxn modelId="{713F61CB-F663-4994-8001-24B9C1922292}" type="presParOf" srcId="{ED04FC81-B375-46A2-95B4-571EFE093E20}" destId="{92EAD13D-1E5E-41C4-AD92-B2E878FBB1D7}" srcOrd="10" destOrd="0" presId="urn:microsoft.com/office/officeart/2005/8/layout/cycle5"/>
    <dgm:cxn modelId="{6A3C74F3-205C-4320-B5F8-C10FAD65DFA4}" type="presParOf" srcId="{ED04FC81-B375-46A2-95B4-571EFE093E20}" destId="{2A931945-292E-4A97-96E4-80A6F73658BA}" srcOrd="11" destOrd="0" presId="urn:microsoft.com/office/officeart/2005/8/layout/cycle5"/>
    <dgm:cxn modelId="{AA053A4B-B803-4877-8F1B-590B16D4371D}" type="presParOf" srcId="{ED04FC81-B375-46A2-95B4-571EFE093E20}" destId="{0B7B9CCD-B4A5-4643-8762-18AE64DDA90B}" srcOrd="12" destOrd="0" presId="urn:microsoft.com/office/officeart/2005/8/layout/cycle5"/>
    <dgm:cxn modelId="{CD997D8A-EE16-428C-BCFA-2FDC9B8971D1}" type="presParOf" srcId="{ED04FC81-B375-46A2-95B4-571EFE093E20}" destId="{FF1E76B5-6BC9-4A83-9C9E-A6312C3DA01B}" srcOrd="13" destOrd="0" presId="urn:microsoft.com/office/officeart/2005/8/layout/cycle5"/>
    <dgm:cxn modelId="{E1F4FDB0-E9B2-45C7-AE73-A267F5096431}" type="presParOf" srcId="{ED04FC81-B375-46A2-95B4-571EFE093E20}" destId="{CF3421AF-02FB-4ABD-9FD2-49EDBA81DAEB}" srcOrd="14" destOrd="0" presId="urn:microsoft.com/office/officeart/2005/8/layout/cycle5"/>
    <dgm:cxn modelId="{90BA1FCD-259D-4AA7-8431-E9C0A25DE7C8}" type="presParOf" srcId="{ED04FC81-B375-46A2-95B4-571EFE093E20}" destId="{94340798-F1D0-4F90-9401-450879A66396}" srcOrd="15" destOrd="0" presId="urn:microsoft.com/office/officeart/2005/8/layout/cycle5"/>
    <dgm:cxn modelId="{B2373EFF-50C8-4724-861B-93EE2AB504CC}" type="presParOf" srcId="{ED04FC81-B375-46A2-95B4-571EFE093E20}" destId="{41725272-8916-458C-A77B-CA430B7921FD}" srcOrd="16" destOrd="0" presId="urn:microsoft.com/office/officeart/2005/8/layout/cycle5"/>
    <dgm:cxn modelId="{61BAB963-AF7E-467A-998C-9BB612222A19}" type="presParOf" srcId="{ED04FC81-B375-46A2-95B4-571EFE093E20}" destId="{56ACC2C8-6F1D-480F-B755-F0F22ADBB32A}" srcOrd="17" destOrd="0" presId="urn:microsoft.com/office/officeart/2005/8/layout/cycle5"/>
    <dgm:cxn modelId="{DF6B6BA9-363E-42D7-8DD3-E618B57BDA12}" type="presParOf" srcId="{ED04FC81-B375-46A2-95B4-571EFE093E20}" destId="{B6715B96-952D-4C50-8784-19B7AA019F99}" srcOrd="18" destOrd="0" presId="urn:microsoft.com/office/officeart/2005/8/layout/cycle5"/>
    <dgm:cxn modelId="{2629D383-B70A-4790-AD65-D42B1D415435}" type="presParOf" srcId="{ED04FC81-B375-46A2-95B4-571EFE093E20}" destId="{06440E52-2FF3-405C-AF80-BBD6B745F093}" srcOrd="19" destOrd="0" presId="urn:microsoft.com/office/officeart/2005/8/layout/cycle5"/>
    <dgm:cxn modelId="{82702685-B4BC-400D-BE1B-92D8AE01CCD8}" type="presParOf" srcId="{ED04FC81-B375-46A2-95B4-571EFE093E20}" destId="{E7B649BF-BBAD-4E31-A400-9B43CD9F9489}" srcOrd="20" destOrd="0" presId="urn:microsoft.com/office/officeart/2005/8/layout/cycle5"/>
    <dgm:cxn modelId="{FCFA221C-35F5-4158-ACD6-756A0CA92FB9}" type="presParOf" srcId="{ED04FC81-B375-46A2-95B4-571EFE093E20}" destId="{38009A31-8A11-4042-A5DA-39153C6DCAF5}" srcOrd="21" destOrd="0" presId="urn:microsoft.com/office/officeart/2005/8/layout/cycle5"/>
    <dgm:cxn modelId="{3AE901D4-0E88-482E-8E4F-A7F339610ABC}" type="presParOf" srcId="{ED04FC81-B375-46A2-95B4-571EFE093E20}" destId="{3DE2760B-2F44-4A07-8E31-9E337F74F2AA}" srcOrd="22" destOrd="0" presId="urn:microsoft.com/office/officeart/2005/8/layout/cycle5"/>
    <dgm:cxn modelId="{BB35C5C8-13CD-432F-92B9-02E51A24FE06}" type="presParOf" srcId="{ED04FC81-B375-46A2-95B4-571EFE093E20}" destId="{50731371-A23C-4DB7-B8CD-61E338AD08CF}" srcOrd="23"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3C0B9-E4C8-4570-976F-6A22BDD47966}">
      <dsp:nvSpPr>
        <dsp:cNvPr id="0" name=""/>
        <dsp:cNvSpPr/>
      </dsp:nvSpPr>
      <dsp:spPr>
        <a:xfrm>
          <a:off x="4891575" y="-82142"/>
          <a:ext cx="1037249" cy="674212"/>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Increased US tariffs</a:t>
          </a:r>
          <a:endParaRPr lang="en-US" sz="700" kern="1200" dirty="0"/>
        </a:p>
      </dsp:txBody>
      <dsp:txXfrm>
        <a:off x="4924487" y="-49230"/>
        <a:ext cx="971425" cy="608388"/>
      </dsp:txXfrm>
    </dsp:sp>
    <dsp:sp modelId="{4FF3A757-26E2-40CD-B605-5332D8656061}">
      <dsp:nvSpPr>
        <dsp:cNvPr id="0" name=""/>
        <dsp:cNvSpPr/>
      </dsp:nvSpPr>
      <dsp:spPr>
        <a:xfrm>
          <a:off x="3653006" y="254963"/>
          <a:ext cx="3514386" cy="3514386"/>
        </a:xfrm>
        <a:custGeom>
          <a:avLst/>
          <a:gdLst/>
          <a:ahLst/>
          <a:cxnLst/>
          <a:rect l="0" t="0" r="0" b="0"/>
          <a:pathLst>
            <a:path>
              <a:moveTo>
                <a:pt x="2327165" y="95007"/>
              </a:moveTo>
              <a:arcTo wR="1757193" hR="1757193" stAng="17335627" swAng="31749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91B149-7A73-4EA8-89B0-93337E70E4B0}">
      <dsp:nvSpPr>
        <dsp:cNvPr id="0" name=""/>
        <dsp:cNvSpPr/>
      </dsp:nvSpPr>
      <dsp:spPr>
        <a:xfrm>
          <a:off x="6134098" y="432527"/>
          <a:ext cx="1037249" cy="674212"/>
        </a:xfrm>
        <a:prstGeom prst="round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Reduced overseas imports because of uncompetitive prices</a:t>
          </a:r>
          <a:endParaRPr lang="en-US" sz="700" kern="1200" dirty="0"/>
        </a:p>
      </dsp:txBody>
      <dsp:txXfrm>
        <a:off x="6167010" y="465439"/>
        <a:ext cx="971425" cy="608388"/>
      </dsp:txXfrm>
    </dsp:sp>
    <dsp:sp modelId="{16599C57-3A6B-4A8A-B979-0E54C5F76BC2}">
      <dsp:nvSpPr>
        <dsp:cNvPr id="0" name=""/>
        <dsp:cNvSpPr/>
      </dsp:nvSpPr>
      <dsp:spPr>
        <a:xfrm>
          <a:off x="3653006" y="254963"/>
          <a:ext cx="3514386" cy="3514386"/>
        </a:xfrm>
        <a:custGeom>
          <a:avLst/>
          <a:gdLst/>
          <a:ahLst/>
          <a:cxnLst/>
          <a:rect l="0" t="0" r="0" b="0"/>
          <a:pathLst>
            <a:path>
              <a:moveTo>
                <a:pt x="3322247" y="958235"/>
              </a:moveTo>
              <a:arcTo wR="1757193" hR="1757193" stAng="19977345" swAng="72078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1BBE4D-7059-43E5-8BC3-E6F08FFFED78}">
      <dsp:nvSpPr>
        <dsp:cNvPr id="0" name=""/>
        <dsp:cNvSpPr/>
      </dsp:nvSpPr>
      <dsp:spPr>
        <a:xfrm>
          <a:off x="6648768" y="1675050"/>
          <a:ext cx="1037249" cy="674212"/>
        </a:xfrm>
        <a:prstGeom prst="roundRect">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Rise in value of US dollar</a:t>
          </a:r>
          <a:endParaRPr lang="en-US" sz="700" kern="1200" dirty="0"/>
        </a:p>
      </dsp:txBody>
      <dsp:txXfrm>
        <a:off x="6681680" y="1707962"/>
        <a:ext cx="971425" cy="608388"/>
      </dsp:txXfrm>
    </dsp:sp>
    <dsp:sp modelId="{1527DEE7-39BE-4C6F-BCC2-00F426A4E102}">
      <dsp:nvSpPr>
        <dsp:cNvPr id="0" name=""/>
        <dsp:cNvSpPr/>
      </dsp:nvSpPr>
      <dsp:spPr>
        <a:xfrm>
          <a:off x="3653006" y="254963"/>
          <a:ext cx="3514386" cy="3514386"/>
        </a:xfrm>
        <a:custGeom>
          <a:avLst/>
          <a:gdLst/>
          <a:ahLst/>
          <a:cxnLst/>
          <a:rect l="0" t="0" r="0" b="0"/>
          <a:pathLst>
            <a:path>
              <a:moveTo>
                <a:pt x="3454263" y="2212911"/>
              </a:moveTo>
              <a:arcTo wR="1757193" hR="1757193" stAng="901871" swAng="720784"/>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9E520B-32E9-4E45-8E36-065DE58E41FF}">
      <dsp:nvSpPr>
        <dsp:cNvPr id="0" name=""/>
        <dsp:cNvSpPr/>
      </dsp:nvSpPr>
      <dsp:spPr>
        <a:xfrm>
          <a:off x="6134098" y="2917573"/>
          <a:ext cx="1037249" cy="674212"/>
        </a:xfrm>
        <a:prstGeom prst="roundRect">
          <a:avLst/>
        </a:prstGeom>
        <a:gradFill rotWithShape="0">
          <a:gsLst>
            <a:gs pos="0">
              <a:schemeClr val="accent5">
                <a:hueOff val="0"/>
                <a:satOff val="0"/>
                <a:lumOff val="0"/>
                <a:alphaOff val="0"/>
                <a:tint val="69000"/>
                <a:alpha val="100000"/>
                <a:satMod val="109000"/>
                <a:lumMod val="110000"/>
              </a:schemeClr>
            </a:gs>
            <a:gs pos="52000">
              <a:schemeClr val="accent5">
                <a:hueOff val="0"/>
                <a:satOff val="0"/>
                <a:lumOff val="0"/>
                <a:alphaOff val="0"/>
                <a:tint val="74000"/>
                <a:satMod val="100000"/>
                <a:lumMod val="104000"/>
              </a:schemeClr>
            </a:gs>
            <a:gs pos="100000">
              <a:schemeClr val="accent5">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Reduced US exports because of increased prices</a:t>
          </a:r>
          <a:endParaRPr lang="en-US" sz="700" kern="1200" dirty="0"/>
        </a:p>
      </dsp:txBody>
      <dsp:txXfrm>
        <a:off x="6167010" y="2950485"/>
        <a:ext cx="971425" cy="608388"/>
      </dsp:txXfrm>
    </dsp:sp>
    <dsp:sp modelId="{2A931945-292E-4A97-96E4-80A6F73658BA}">
      <dsp:nvSpPr>
        <dsp:cNvPr id="0" name=""/>
        <dsp:cNvSpPr/>
      </dsp:nvSpPr>
      <dsp:spPr>
        <a:xfrm>
          <a:off x="3653006" y="254963"/>
          <a:ext cx="3514386" cy="3514386"/>
        </a:xfrm>
        <a:custGeom>
          <a:avLst/>
          <a:gdLst/>
          <a:ahLst/>
          <a:cxnLst/>
          <a:rect l="0" t="0" r="0" b="0"/>
          <a:pathLst>
            <a:path>
              <a:moveTo>
                <a:pt x="2478027" y="3359730"/>
              </a:moveTo>
              <a:arcTo wR="1757193" hR="1757193" stAng="3946883" swAng="317490"/>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B7B9CCD-B4A5-4643-8762-18AE64DDA90B}">
      <dsp:nvSpPr>
        <dsp:cNvPr id="0" name=""/>
        <dsp:cNvSpPr/>
      </dsp:nvSpPr>
      <dsp:spPr>
        <a:xfrm>
          <a:off x="4891575" y="3432243"/>
          <a:ext cx="1037249" cy="674212"/>
        </a:xfrm>
        <a:prstGeom prst="roundRect">
          <a:avLst/>
        </a:prstGeom>
        <a:gradFill rotWithShape="0">
          <a:gsLst>
            <a:gs pos="0">
              <a:schemeClr val="accent6">
                <a:hueOff val="0"/>
                <a:satOff val="0"/>
                <a:lumOff val="0"/>
                <a:alphaOff val="0"/>
                <a:tint val="69000"/>
                <a:alpha val="100000"/>
                <a:satMod val="109000"/>
                <a:lumMod val="110000"/>
              </a:schemeClr>
            </a:gs>
            <a:gs pos="52000">
              <a:schemeClr val="accent6">
                <a:hueOff val="0"/>
                <a:satOff val="0"/>
                <a:lumOff val="0"/>
                <a:alphaOff val="0"/>
                <a:tint val="74000"/>
                <a:satMod val="100000"/>
                <a:lumMod val="104000"/>
              </a:schemeClr>
            </a:gs>
            <a:gs pos="100000">
              <a:schemeClr val="accent6">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Inflationary pressure exerted on foreign central banks</a:t>
          </a:r>
          <a:endParaRPr lang="en-US" sz="700" kern="1200" dirty="0"/>
        </a:p>
      </dsp:txBody>
      <dsp:txXfrm>
        <a:off x="4924487" y="3465155"/>
        <a:ext cx="971425" cy="608388"/>
      </dsp:txXfrm>
    </dsp:sp>
    <dsp:sp modelId="{CF3421AF-02FB-4ABD-9FD2-49EDBA81DAEB}">
      <dsp:nvSpPr>
        <dsp:cNvPr id="0" name=""/>
        <dsp:cNvSpPr/>
      </dsp:nvSpPr>
      <dsp:spPr>
        <a:xfrm>
          <a:off x="3653006" y="254963"/>
          <a:ext cx="3514386" cy="3514386"/>
        </a:xfrm>
        <a:custGeom>
          <a:avLst/>
          <a:gdLst/>
          <a:ahLst/>
          <a:cxnLst/>
          <a:rect l="0" t="0" r="0" b="0"/>
          <a:pathLst>
            <a:path>
              <a:moveTo>
                <a:pt x="1187221" y="3419378"/>
              </a:moveTo>
              <a:arcTo wR="1757193" hR="1757193" stAng="6535627" swAng="31749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4340798-F1D0-4F90-9401-450879A66396}">
      <dsp:nvSpPr>
        <dsp:cNvPr id="0" name=""/>
        <dsp:cNvSpPr/>
      </dsp:nvSpPr>
      <dsp:spPr>
        <a:xfrm>
          <a:off x="3649051" y="2917573"/>
          <a:ext cx="1037249" cy="674212"/>
        </a:xfrm>
        <a:prstGeom prst="roundRect">
          <a:avLst/>
        </a:prstGeom>
        <a:gradFill rotWithShape="0">
          <a:gsLst>
            <a:gs pos="0">
              <a:schemeClr val="accent2">
                <a:hueOff val="0"/>
                <a:satOff val="0"/>
                <a:lumOff val="0"/>
                <a:alphaOff val="0"/>
                <a:tint val="69000"/>
                <a:alpha val="100000"/>
                <a:satMod val="109000"/>
                <a:lumMod val="110000"/>
              </a:schemeClr>
            </a:gs>
            <a:gs pos="52000">
              <a:schemeClr val="accent2">
                <a:hueOff val="0"/>
                <a:satOff val="0"/>
                <a:lumOff val="0"/>
                <a:alphaOff val="0"/>
                <a:tint val="74000"/>
                <a:satMod val="100000"/>
                <a:lumMod val="104000"/>
              </a:schemeClr>
            </a:gs>
            <a:gs pos="100000">
              <a:schemeClr val="accent2">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Foreign central banks raise interest rates to prevent further devaluation of their currencies</a:t>
          </a:r>
          <a:endParaRPr lang="en-US" sz="700" kern="1200" dirty="0"/>
        </a:p>
      </dsp:txBody>
      <dsp:txXfrm>
        <a:off x="3681963" y="2950485"/>
        <a:ext cx="971425" cy="608388"/>
      </dsp:txXfrm>
    </dsp:sp>
    <dsp:sp modelId="{56ACC2C8-6F1D-480F-B755-F0F22ADBB32A}">
      <dsp:nvSpPr>
        <dsp:cNvPr id="0" name=""/>
        <dsp:cNvSpPr/>
      </dsp:nvSpPr>
      <dsp:spPr>
        <a:xfrm>
          <a:off x="3653006" y="254963"/>
          <a:ext cx="3514386" cy="3514386"/>
        </a:xfrm>
        <a:custGeom>
          <a:avLst/>
          <a:gdLst/>
          <a:ahLst/>
          <a:cxnLst/>
          <a:rect l="0" t="0" r="0" b="0"/>
          <a:pathLst>
            <a:path>
              <a:moveTo>
                <a:pt x="192139" y="2556151"/>
              </a:moveTo>
              <a:arcTo wR="1757193" hR="1757193" stAng="9177345" swAng="72078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6715B96-952D-4C50-8784-19B7AA019F99}">
      <dsp:nvSpPr>
        <dsp:cNvPr id="0" name=""/>
        <dsp:cNvSpPr/>
      </dsp:nvSpPr>
      <dsp:spPr>
        <a:xfrm>
          <a:off x="3134381" y="1675050"/>
          <a:ext cx="1037249" cy="674212"/>
        </a:xfrm>
        <a:prstGeom prst="roundRect">
          <a:avLst/>
        </a:prstGeom>
        <a:gradFill rotWithShape="0">
          <a:gsLst>
            <a:gs pos="0">
              <a:schemeClr val="accent3">
                <a:hueOff val="0"/>
                <a:satOff val="0"/>
                <a:lumOff val="0"/>
                <a:alphaOff val="0"/>
                <a:tint val="69000"/>
                <a:alpha val="100000"/>
                <a:satMod val="109000"/>
                <a:lumMod val="110000"/>
              </a:schemeClr>
            </a:gs>
            <a:gs pos="52000">
              <a:schemeClr val="accent3">
                <a:hueOff val="0"/>
                <a:satOff val="0"/>
                <a:lumOff val="0"/>
                <a:alphaOff val="0"/>
                <a:tint val="74000"/>
                <a:satMod val="100000"/>
                <a:lumMod val="104000"/>
              </a:schemeClr>
            </a:gs>
            <a:gs pos="100000">
              <a:schemeClr val="accent3">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Foreign currencies stabilize in relation to the dollar</a:t>
          </a:r>
          <a:endParaRPr lang="en-US" sz="700" kern="1200" dirty="0"/>
        </a:p>
      </dsp:txBody>
      <dsp:txXfrm>
        <a:off x="3167293" y="1707962"/>
        <a:ext cx="971425" cy="608388"/>
      </dsp:txXfrm>
    </dsp:sp>
    <dsp:sp modelId="{E7B649BF-BBAD-4E31-A400-9B43CD9F9489}">
      <dsp:nvSpPr>
        <dsp:cNvPr id="0" name=""/>
        <dsp:cNvSpPr/>
      </dsp:nvSpPr>
      <dsp:spPr>
        <a:xfrm>
          <a:off x="3653006" y="254963"/>
          <a:ext cx="3514386" cy="3514386"/>
        </a:xfrm>
        <a:custGeom>
          <a:avLst/>
          <a:gdLst/>
          <a:ahLst/>
          <a:cxnLst/>
          <a:rect l="0" t="0" r="0" b="0"/>
          <a:pathLst>
            <a:path>
              <a:moveTo>
                <a:pt x="60122" y="1301474"/>
              </a:moveTo>
              <a:arcTo wR="1757193" hR="1757193" stAng="11701871" swAng="720784"/>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8009A31-8A11-4042-A5DA-39153C6DCAF5}">
      <dsp:nvSpPr>
        <dsp:cNvPr id="0" name=""/>
        <dsp:cNvSpPr/>
      </dsp:nvSpPr>
      <dsp:spPr>
        <a:xfrm>
          <a:off x="3649051" y="432527"/>
          <a:ext cx="1037249" cy="674212"/>
        </a:xfrm>
        <a:prstGeom prst="roundRect">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American exports and foreign imports increase as dollar loses value relative to other currencies</a:t>
          </a:r>
          <a:endParaRPr lang="en-US" sz="700" kern="1200" dirty="0"/>
        </a:p>
      </dsp:txBody>
      <dsp:txXfrm>
        <a:off x="3681963" y="465439"/>
        <a:ext cx="971425" cy="608388"/>
      </dsp:txXfrm>
    </dsp:sp>
    <dsp:sp modelId="{50731371-A23C-4DB7-B8CD-61E338AD08CF}">
      <dsp:nvSpPr>
        <dsp:cNvPr id="0" name=""/>
        <dsp:cNvSpPr/>
      </dsp:nvSpPr>
      <dsp:spPr>
        <a:xfrm>
          <a:off x="3653006" y="254963"/>
          <a:ext cx="3514386" cy="3514386"/>
        </a:xfrm>
        <a:custGeom>
          <a:avLst/>
          <a:gdLst/>
          <a:ahLst/>
          <a:cxnLst/>
          <a:rect l="0" t="0" r="0" b="0"/>
          <a:pathLst>
            <a:path>
              <a:moveTo>
                <a:pt x="1036358" y="154656"/>
              </a:moveTo>
              <a:arcTo wR="1757193" hR="1757193" stAng="14746883" swAng="31749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Trumpland</a:t>
            </a:r>
            <a:endParaRPr lang="en-US" dirty="0"/>
          </a:p>
        </p:txBody>
      </p:sp>
      <p:sp>
        <p:nvSpPr>
          <p:cNvPr id="3" name="Subtitle 2"/>
          <p:cNvSpPr>
            <a:spLocks noGrp="1"/>
          </p:cNvSpPr>
          <p:nvPr>
            <p:ph type="subTitle" idx="1"/>
          </p:nvPr>
        </p:nvSpPr>
        <p:spPr/>
        <p:txBody>
          <a:bodyPr/>
          <a:lstStyle/>
          <a:p>
            <a:r>
              <a:rPr lang="en-US" dirty="0" smtClean="0"/>
              <a:t>How President-Elect </a:t>
            </a:r>
            <a:r>
              <a:rPr lang="en-US" dirty="0"/>
              <a:t>Trump Can </a:t>
            </a:r>
            <a:r>
              <a:rPr lang="en-US" dirty="0" smtClean="0"/>
              <a:t>Affect </a:t>
            </a:r>
            <a:r>
              <a:rPr lang="en-US" dirty="0"/>
              <a:t>Your Business and Your Future</a:t>
            </a:r>
          </a:p>
        </p:txBody>
      </p:sp>
    </p:spTree>
    <p:extLst>
      <p:ext uri="{BB962C8B-B14F-4D97-AF65-F5344CB8AC3E}">
        <p14:creationId xmlns:p14="http://schemas.microsoft.com/office/powerpoint/2010/main" val="448930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Trade Agreements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23159088"/>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4199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stimulus</a:t>
            </a:r>
            <a:endParaRPr lang="en-US" dirty="0"/>
          </a:p>
        </p:txBody>
      </p:sp>
      <p:sp>
        <p:nvSpPr>
          <p:cNvPr id="3" name="Content Placeholder 2"/>
          <p:cNvSpPr>
            <a:spLocks noGrp="1"/>
          </p:cNvSpPr>
          <p:nvPr>
            <p:ph idx="1"/>
          </p:nvPr>
        </p:nvSpPr>
        <p:spPr/>
        <p:txBody>
          <a:bodyPr/>
          <a:lstStyle/>
          <a:p>
            <a:r>
              <a:rPr lang="en-US" dirty="0" smtClean="0"/>
              <a:t>President-elect Trump has promised to increase government spending by 2-3% (primarily on America’s crumbling infrastructure) but fiscal conservatives in Congress may block his plans</a:t>
            </a:r>
          </a:p>
          <a:p>
            <a:r>
              <a:rPr lang="en-US" dirty="0"/>
              <a:t>If the infrastructure spending plans are adopted, this may result in greater overseas imports</a:t>
            </a:r>
          </a:p>
          <a:p>
            <a:r>
              <a:rPr lang="en-US" dirty="0" smtClean="0"/>
              <a:t>The incoming administration also plans to cut the corporate tax rate from 35% to 15%, which would transform the US into one of the most tax competitive nations in the world at the expense of Ireland and other European countries with low corporate tax rates</a:t>
            </a:r>
          </a:p>
          <a:p>
            <a:endParaRPr lang="en-US" dirty="0"/>
          </a:p>
        </p:txBody>
      </p:sp>
    </p:spTree>
    <p:extLst>
      <p:ext uri="{BB962C8B-B14F-4D97-AF65-F5344CB8AC3E}">
        <p14:creationId xmlns:p14="http://schemas.microsoft.com/office/powerpoint/2010/main" val="2317194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a:t>
            </a:r>
            <a:endParaRPr lang="en-US" dirty="0"/>
          </a:p>
        </p:txBody>
      </p:sp>
      <p:sp>
        <p:nvSpPr>
          <p:cNvPr id="3" name="Content Placeholder 2"/>
          <p:cNvSpPr>
            <a:spLocks noGrp="1"/>
          </p:cNvSpPr>
          <p:nvPr>
            <p:ph idx="1"/>
          </p:nvPr>
        </p:nvSpPr>
        <p:spPr/>
        <p:txBody>
          <a:bodyPr/>
          <a:lstStyle/>
          <a:p>
            <a:r>
              <a:rPr lang="en-US" dirty="0" smtClean="0"/>
              <a:t>The President-elect has signaled that NATO members must shoulder a larger share of the financial burden within the Alliance if they expect the US to continue to provide military protection</a:t>
            </a:r>
          </a:p>
          <a:p>
            <a:r>
              <a:rPr lang="en-US" dirty="0" smtClean="0"/>
              <a:t>With many NATO members watching Russia’s increased assertiveness with concern, especially the Baltic states, these countries may have to cut other spending, raise taxes, or run budget deficits to dedicate increased funds to the Alliance</a:t>
            </a:r>
          </a:p>
        </p:txBody>
      </p:sp>
    </p:spTree>
    <p:extLst>
      <p:ext uri="{BB962C8B-B14F-4D97-AF65-F5344CB8AC3E}">
        <p14:creationId xmlns:p14="http://schemas.microsoft.com/office/powerpoint/2010/main" val="1405473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Nato</a:t>
            </a:r>
            <a:endParaRPr lang="en-US" dirty="0"/>
          </a:p>
        </p:txBody>
      </p:sp>
      <p:sp>
        <p:nvSpPr>
          <p:cNvPr id="3" name="Content Placeholder 2"/>
          <p:cNvSpPr>
            <a:spLocks noGrp="1"/>
          </p:cNvSpPr>
          <p:nvPr>
            <p:ph idx="1"/>
          </p:nvPr>
        </p:nvSpPr>
        <p:spPr/>
        <p:txBody>
          <a:bodyPr/>
          <a:lstStyle/>
          <a:p>
            <a:r>
              <a:rPr lang="en-US" dirty="0"/>
              <a:t>However, NATO members who are also EU members, must keep budget deficits within 3% of GDP to avoid running afoul of the European </a:t>
            </a:r>
            <a:r>
              <a:rPr lang="en-US" dirty="0" smtClean="0"/>
              <a:t>Commission</a:t>
            </a:r>
            <a:endParaRPr lang="en-US" dirty="0"/>
          </a:p>
        </p:txBody>
      </p:sp>
      <p:pic>
        <p:nvPicPr>
          <p:cNvPr id="4" name="Picture 3"/>
          <p:cNvPicPr>
            <a:picLocks noChangeAspect="1"/>
          </p:cNvPicPr>
          <p:nvPr/>
        </p:nvPicPr>
        <p:blipFill rotWithShape="1">
          <a:blip r:embed="rId2"/>
          <a:srcRect l="19669" t="23763" r="19620" b="16009"/>
          <a:stretch/>
        </p:blipFill>
        <p:spPr>
          <a:xfrm>
            <a:off x="3043707" y="2949334"/>
            <a:ext cx="6104586" cy="3406510"/>
          </a:xfrm>
          <a:prstGeom prst="rect">
            <a:avLst/>
          </a:prstGeom>
        </p:spPr>
      </p:pic>
    </p:spTree>
    <p:extLst>
      <p:ext uri="{BB962C8B-B14F-4D97-AF65-F5344CB8AC3E}">
        <p14:creationId xmlns:p14="http://schemas.microsoft.com/office/powerpoint/2010/main" val="381052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Refugee/Migrant Crisis</a:t>
            </a:r>
            <a:endParaRPr lang="en-US" dirty="0"/>
          </a:p>
        </p:txBody>
      </p:sp>
      <p:pic>
        <p:nvPicPr>
          <p:cNvPr id="1026" name="Picture 2" descr="http://ec.europa.eu/eurostat/statistics-explained/images/thumb/3/38/Asylum_applications_%28non-EU%29_in_the_EU-28_Member_States%2C_2005-15_%28%C2%B9%29_%28thousands%29_YB16.png/350px-Asylum_applications_%28non-EU%29_in_the_EU-28_Member_States%2C_2005-15_%28%C2%B9%29_%28thousands%29_YB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408" y="2057401"/>
            <a:ext cx="5472492" cy="414346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10800000">
            <a:off x="6825802" y="3129565"/>
            <a:ext cx="1017431" cy="22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843233" y="2639831"/>
            <a:ext cx="2923503" cy="1200329"/>
          </a:xfrm>
          <a:prstGeom prst="rect">
            <a:avLst/>
          </a:prstGeom>
          <a:noFill/>
        </p:spPr>
        <p:txBody>
          <a:bodyPr wrap="square" rtlCol="0">
            <a:spAutoFit/>
          </a:bodyPr>
          <a:lstStyle/>
          <a:p>
            <a:r>
              <a:rPr lang="en-US" dirty="0"/>
              <a:t>Sharp increase in </a:t>
            </a:r>
            <a:r>
              <a:rPr lang="en-US" dirty="0" smtClean="0"/>
              <a:t>persons seeking </a:t>
            </a:r>
            <a:r>
              <a:rPr lang="en-US" dirty="0"/>
              <a:t>asylum in the European </a:t>
            </a:r>
            <a:r>
              <a:rPr lang="en-US" dirty="0" smtClean="0"/>
              <a:t>Union starting in 2014</a:t>
            </a:r>
            <a:endParaRPr lang="en-US" dirty="0"/>
          </a:p>
        </p:txBody>
      </p:sp>
    </p:spTree>
    <p:extLst>
      <p:ext uri="{BB962C8B-B14F-4D97-AF65-F5344CB8AC3E}">
        <p14:creationId xmlns:p14="http://schemas.microsoft.com/office/powerpoint/2010/main" val="228772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Refugee/Migrant Crisis</a:t>
            </a:r>
          </a:p>
        </p:txBody>
      </p:sp>
      <p:pic>
        <p:nvPicPr>
          <p:cNvPr id="2050" name="Picture 2" descr="File:Countries of origin of (non-EU) asylum seekers in the EU-28 Member States, 2014 and 2015 (thousands of first time applicants) YB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794" y="2057401"/>
            <a:ext cx="5781585" cy="3945933"/>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353067" y="3219718"/>
            <a:ext cx="1017431" cy="2208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433848" y="2729984"/>
            <a:ext cx="2923503" cy="1200329"/>
          </a:xfrm>
          <a:prstGeom prst="rect">
            <a:avLst/>
          </a:prstGeom>
          <a:noFill/>
        </p:spPr>
        <p:txBody>
          <a:bodyPr wrap="square" rtlCol="0">
            <a:spAutoFit/>
          </a:bodyPr>
          <a:lstStyle/>
          <a:p>
            <a:pPr algn="r"/>
            <a:r>
              <a:rPr lang="en-US" dirty="0" smtClean="0"/>
              <a:t>Massive increase in number of asylum applications from Syrian, Afghans, and Iraqis</a:t>
            </a:r>
            <a:endParaRPr lang="en-US" dirty="0"/>
          </a:p>
        </p:txBody>
      </p:sp>
    </p:spTree>
    <p:extLst>
      <p:ext uri="{BB962C8B-B14F-4D97-AF65-F5344CB8AC3E}">
        <p14:creationId xmlns:p14="http://schemas.microsoft.com/office/powerpoint/2010/main" val="4200270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Refugee/Migrant Crisis</a:t>
            </a:r>
          </a:p>
        </p:txBody>
      </p:sp>
      <p:pic>
        <p:nvPicPr>
          <p:cNvPr id="4" name="Content Placeholder 3"/>
          <p:cNvPicPr>
            <a:picLocks noGrp="1" noChangeAspect="1"/>
          </p:cNvPicPr>
          <p:nvPr>
            <p:ph idx="1"/>
          </p:nvPr>
        </p:nvPicPr>
        <p:blipFill rotWithShape="1">
          <a:blip r:embed="rId2"/>
          <a:srcRect l="32479" t="16529" r="33498" b="17545"/>
          <a:stretch/>
        </p:blipFill>
        <p:spPr>
          <a:xfrm>
            <a:off x="3977427" y="2057401"/>
            <a:ext cx="4225784" cy="4605879"/>
          </a:xfrm>
          <a:prstGeom prst="rect">
            <a:avLst/>
          </a:prstGeom>
        </p:spPr>
      </p:pic>
      <p:sp>
        <p:nvSpPr>
          <p:cNvPr id="5" name="Rectangle 4"/>
          <p:cNvSpPr/>
          <p:nvPr/>
        </p:nvSpPr>
        <p:spPr>
          <a:xfrm>
            <a:off x="4114800" y="3276600"/>
            <a:ext cx="3970020" cy="1219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114800" y="5753100"/>
            <a:ext cx="3970020" cy="1219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59189" y="2415043"/>
            <a:ext cx="2997976" cy="4247317"/>
          </a:xfrm>
          <a:prstGeom prst="rect">
            <a:avLst/>
          </a:prstGeom>
          <a:noFill/>
        </p:spPr>
        <p:txBody>
          <a:bodyPr wrap="square" rtlCol="0">
            <a:spAutoFit/>
          </a:bodyPr>
          <a:lstStyle/>
          <a:p>
            <a:pPr algn="r"/>
            <a:r>
              <a:rPr lang="en-US" dirty="0" smtClean="0"/>
              <a:t>Although Germany only represents 16% of the EU’s population, it has received 35% of all asylum applications.</a:t>
            </a:r>
          </a:p>
          <a:p>
            <a:pPr algn="r"/>
            <a:endParaRPr lang="en-US" dirty="0"/>
          </a:p>
          <a:p>
            <a:pPr algn="r"/>
            <a:endParaRPr lang="en-US" dirty="0" smtClean="0"/>
          </a:p>
          <a:p>
            <a:pPr algn="r"/>
            <a:r>
              <a:rPr lang="en-US" dirty="0" smtClean="0"/>
              <a:t>The differences are even more stark in Hungary and Sweden, which together consist of less than 6% of the EU’s population but have received 33% of all asylum applications.</a:t>
            </a:r>
            <a:endParaRPr lang="en-US" dirty="0"/>
          </a:p>
        </p:txBody>
      </p:sp>
      <p:sp>
        <p:nvSpPr>
          <p:cNvPr id="8" name="Rectangle 7"/>
          <p:cNvSpPr/>
          <p:nvPr/>
        </p:nvSpPr>
        <p:spPr>
          <a:xfrm>
            <a:off x="4112929" y="4630588"/>
            <a:ext cx="3970020" cy="1219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338713" y="3483177"/>
            <a:ext cx="2997976" cy="1754326"/>
          </a:xfrm>
          <a:prstGeom prst="rect">
            <a:avLst/>
          </a:prstGeom>
          <a:noFill/>
        </p:spPr>
        <p:txBody>
          <a:bodyPr wrap="square" rtlCol="0">
            <a:spAutoFit/>
          </a:bodyPr>
          <a:lstStyle/>
          <a:p>
            <a:r>
              <a:rPr lang="en-US" dirty="0" smtClean="0"/>
              <a:t>On the other hand, the UK, Spain, and France have received comparatively few asylum applications on a population basis</a:t>
            </a:r>
            <a:endParaRPr lang="en-US" dirty="0"/>
          </a:p>
        </p:txBody>
      </p:sp>
      <p:sp>
        <p:nvSpPr>
          <p:cNvPr id="10" name="Rectangle 9"/>
          <p:cNvSpPr/>
          <p:nvPr/>
        </p:nvSpPr>
        <p:spPr>
          <a:xfrm>
            <a:off x="4105309" y="4964840"/>
            <a:ext cx="3970020" cy="12192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6138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Refugee/Migrant Crisis</a:t>
            </a:r>
            <a:endParaRPr lang="en-US" dirty="0"/>
          </a:p>
        </p:txBody>
      </p:sp>
      <p:sp>
        <p:nvSpPr>
          <p:cNvPr id="3" name="Content Placeholder 2"/>
          <p:cNvSpPr>
            <a:spLocks noGrp="1"/>
          </p:cNvSpPr>
          <p:nvPr>
            <p:ph idx="1"/>
          </p:nvPr>
        </p:nvSpPr>
        <p:spPr>
          <a:xfrm>
            <a:off x="685800" y="2194560"/>
            <a:ext cx="3654380" cy="4024125"/>
          </a:xfrm>
        </p:spPr>
        <p:txBody>
          <a:bodyPr>
            <a:normAutofit lnSpcReduction="10000"/>
          </a:bodyPr>
          <a:lstStyle/>
          <a:p>
            <a:r>
              <a:rPr lang="en-US" dirty="0" smtClean="0"/>
              <a:t>Has led to temporary introduction of border controls in several Schengen Area countries, including Sweden, Denmark, Germany, Austria, France, Poland, and Norway</a:t>
            </a:r>
          </a:p>
          <a:p>
            <a:r>
              <a:rPr lang="en-US" dirty="0" smtClean="0"/>
              <a:t>An estimated 1.7 million Europeans cross national borders daily for work</a:t>
            </a:r>
            <a:endParaRPr lang="en-US" dirty="0"/>
          </a:p>
        </p:txBody>
      </p:sp>
      <p:pic>
        <p:nvPicPr>
          <p:cNvPr id="4" name="Picture 3"/>
          <p:cNvPicPr>
            <a:picLocks noChangeAspect="1"/>
          </p:cNvPicPr>
          <p:nvPr/>
        </p:nvPicPr>
        <p:blipFill rotWithShape="1">
          <a:blip r:embed="rId2"/>
          <a:srcRect l="28930" t="28188" r="37928" b="20706"/>
          <a:stretch/>
        </p:blipFill>
        <p:spPr>
          <a:xfrm>
            <a:off x="4474335" y="1841590"/>
            <a:ext cx="5453130" cy="4730063"/>
          </a:xfrm>
          <a:prstGeom prst="rect">
            <a:avLst/>
          </a:prstGeom>
        </p:spPr>
      </p:pic>
    </p:spTree>
    <p:extLst>
      <p:ext uri="{BB962C8B-B14F-4D97-AF65-F5344CB8AC3E}">
        <p14:creationId xmlns:p14="http://schemas.microsoft.com/office/powerpoint/2010/main" val="384519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Refugee/Migrant Crisis</a:t>
            </a:r>
          </a:p>
        </p:txBody>
      </p:sp>
      <p:sp>
        <p:nvSpPr>
          <p:cNvPr id="3" name="Content Placeholder 2"/>
          <p:cNvSpPr>
            <a:spLocks noGrp="1"/>
          </p:cNvSpPr>
          <p:nvPr>
            <p:ph idx="1"/>
          </p:nvPr>
        </p:nvSpPr>
        <p:spPr/>
        <p:txBody>
          <a:bodyPr>
            <a:normAutofit lnSpcReduction="10000"/>
          </a:bodyPr>
          <a:lstStyle/>
          <a:p>
            <a:r>
              <a:rPr lang="en-US" dirty="0" smtClean="0"/>
              <a:t>Germany case study</a:t>
            </a:r>
          </a:p>
          <a:p>
            <a:pPr lvl="1"/>
            <a:r>
              <a:rPr lang="en-US" dirty="0" smtClean="0"/>
              <a:t>In mid-2016, the 16 German states demanded an additional 8 billion euros from the federal government to alleviate the cost burden for refugee integration</a:t>
            </a:r>
          </a:p>
          <a:p>
            <a:pPr lvl="1"/>
            <a:r>
              <a:rPr lang="en-US" dirty="0" smtClean="0"/>
              <a:t>The federal government expects to spend 20 billion euros a year to support refugees between 2016 and 2020</a:t>
            </a:r>
          </a:p>
          <a:p>
            <a:pPr lvl="1"/>
            <a:r>
              <a:rPr lang="en-US" dirty="0" smtClean="0"/>
              <a:t>An additional 325,000 children have been enrolled in the public school system, which will require hiring 25,000 new teachers and support staff</a:t>
            </a:r>
          </a:p>
          <a:p>
            <a:pPr lvl="1"/>
            <a:r>
              <a:rPr lang="en-US" dirty="0" smtClean="0"/>
              <a:t>20% of refugee children suffer from post-traumatic stress disorder (PTSD) and 50% have experienced trauma</a:t>
            </a:r>
          </a:p>
          <a:p>
            <a:pPr lvl="1"/>
            <a:r>
              <a:rPr lang="en-US" dirty="0" smtClean="0"/>
              <a:t>The labor participation rate for refugees is low but increasing as they learn German and receive further education or vocational training</a:t>
            </a:r>
          </a:p>
          <a:p>
            <a:pPr lvl="1"/>
            <a:r>
              <a:rPr lang="en-US" dirty="0" smtClean="0"/>
              <a:t>In short, the influx of asylum seekers has placed a tremendous strain on Germany’s finances, education system, and labor market.</a:t>
            </a:r>
          </a:p>
          <a:p>
            <a:pPr lvl="1"/>
            <a:endParaRPr lang="en-US" dirty="0"/>
          </a:p>
        </p:txBody>
      </p:sp>
    </p:spTree>
    <p:extLst>
      <p:ext uri="{BB962C8B-B14F-4D97-AF65-F5344CB8AC3E}">
        <p14:creationId xmlns:p14="http://schemas.microsoft.com/office/powerpoint/2010/main" val="483195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Forecasts</a:t>
            </a:r>
            <a:endParaRPr lang="en-US" dirty="0"/>
          </a:p>
        </p:txBody>
      </p:sp>
      <p:sp>
        <p:nvSpPr>
          <p:cNvPr id="3" name="Content Placeholder 2"/>
          <p:cNvSpPr>
            <a:spLocks noGrp="1"/>
          </p:cNvSpPr>
          <p:nvPr>
            <p:ph idx="1"/>
          </p:nvPr>
        </p:nvSpPr>
        <p:spPr/>
        <p:txBody>
          <a:bodyPr/>
          <a:lstStyle/>
          <a:p>
            <a:r>
              <a:rPr lang="en-US" dirty="0" smtClean="0"/>
              <a:t>According to Focus Economics, the Eurozone economy is expected to grow 1.4% in 2017, down from 1.6% in 2016, as </a:t>
            </a:r>
            <a:r>
              <a:rPr lang="en-US" dirty="0"/>
              <a:t>a result of </a:t>
            </a:r>
            <a:r>
              <a:rPr lang="en-US" dirty="0" smtClean="0"/>
              <a:t>“a reduction </a:t>
            </a:r>
            <a:r>
              <a:rPr lang="en-US" dirty="0"/>
              <a:t>in tailwinds to domestic demand as inflation </a:t>
            </a:r>
            <a:r>
              <a:rPr lang="en-US" dirty="0" smtClean="0"/>
              <a:t>rises . . . combined </a:t>
            </a:r>
            <a:r>
              <a:rPr lang="en-US" dirty="0"/>
              <a:t>with the </a:t>
            </a:r>
            <a:r>
              <a:rPr lang="en-US" dirty="0" smtClean="0"/>
              <a:t>political[</a:t>
            </a:r>
            <a:r>
              <a:rPr lang="en-US" dirty="0" smtClean="0"/>
              <a:t>ly</a:t>
            </a:r>
            <a:r>
              <a:rPr lang="en-US" dirty="0"/>
              <a:t>] uncertain atmosphere</a:t>
            </a:r>
            <a:r>
              <a:rPr lang="en-US" dirty="0" smtClean="0"/>
              <a:t>.”</a:t>
            </a:r>
          </a:p>
          <a:p>
            <a:r>
              <a:rPr lang="en-US" dirty="0" smtClean="0"/>
              <a:t>Country-specific forecasts:</a:t>
            </a:r>
          </a:p>
          <a:p>
            <a:pPr lvl="1"/>
            <a:r>
              <a:rPr lang="en-US" dirty="0" smtClean="0"/>
              <a:t>Germany: 1.4%</a:t>
            </a:r>
          </a:p>
          <a:p>
            <a:pPr lvl="1"/>
            <a:r>
              <a:rPr lang="en-US" dirty="0" smtClean="0"/>
              <a:t>France: 1.2%</a:t>
            </a:r>
          </a:p>
          <a:p>
            <a:pPr lvl="1"/>
            <a:r>
              <a:rPr lang="en-US" dirty="0" smtClean="0"/>
              <a:t>Italy: 0.8%</a:t>
            </a:r>
          </a:p>
          <a:p>
            <a:pPr lvl="1"/>
            <a:r>
              <a:rPr lang="en-US" dirty="0" smtClean="0"/>
              <a:t>Spain: 2.2%</a:t>
            </a:r>
          </a:p>
          <a:p>
            <a:r>
              <a:rPr lang="en-US" dirty="0" smtClean="0"/>
              <a:t>Inflation is projected to rise from 0.2% in 2016 to 1.3% in 2017, which is closer to the European Central Bank’s goal of 2.0%</a:t>
            </a:r>
          </a:p>
        </p:txBody>
      </p:sp>
    </p:spTree>
    <p:extLst>
      <p:ext uri="{BB962C8B-B14F-4D97-AF65-F5344CB8AC3E}">
        <p14:creationId xmlns:p14="http://schemas.microsoft.com/office/powerpoint/2010/main" val="172695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incoming Administration</a:t>
            </a:r>
            <a:endParaRPr lang="en-US" dirty="0"/>
          </a:p>
        </p:txBody>
      </p:sp>
      <p:sp>
        <p:nvSpPr>
          <p:cNvPr id="3" name="Content Placeholder 2"/>
          <p:cNvSpPr>
            <a:spLocks noGrp="1"/>
          </p:cNvSpPr>
          <p:nvPr>
            <p:ph idx="1"/>
          </p:nvPr>
        </p:nvSpPr>
        <p:spPr/>
        <p:txBody>
          <a:bodyPr/>
          <a:lstStyle/>
          <a:p>
            <a:r>
              <a:rPr lang="en-US" dirty="0" smtClean="0"/>
              <a:t>Will be sworn in as the 45th President of the United States on January 20, 2017</a:t>
            </a:r>
          </a:p>
          <a:p>
            <a:r>
              <a:rPr lang="en-US" dirty="0" smtClean="0"/>
              <a:t>The governing Republican Party will have majorities in the House of Representatives and the Senate for the next 2 years</a:t>
            </a:r>
          </a:p>
          <a:p>
            <a:pPr lvl="1"/>
            <a:r>
              <a:rPr lang="en-US" dirty="0" smtClean="0"/>
              <a:t>The opposition Democratic Party may, in some circumstances, block legislation in the upper house, the Senate</a:t>
            </a:r>
          </a:p>
          <a:p>
            <a:r>
              <a:rPr lang="en-US" dirty="0" smtClean="0"/>
              <a:t>Republicans also hold 33 governor’s offices and 32 state legislatures nationwide (including full control of 24 States)</a:t>
            </a:r>
          </a:p>
          <a:p>
            <a:endParaRPr lang="en-US" dirty="0"/>
          </a:p>
        </p:txBody>
      </p:sp>
    </p:spTree>
    <p:extLst>
      <p:ext uri="{BB962C8B-B14F-4D97-AF65-F5344CB8AC3E}">
        <p14:creationId xmlns:p14="http://schemas.microsoft.com/office/powerpoint/2010/main" val="202463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Forecasts</a:t>
            </a:r>
            <a:endParaRPr lang="en-US" dirty="0"/>
          </a:p>
        </p:txBody>
      </p:sp>
      <p:pic>
        <p:nvPicPr>
          <p:cNvPr id="7" name="Picture 6"/>
          <p:cNvPicPr>
            <a:picLocks noChangeAspect="1"/>
          </p:cNvPicPr>
          <p:nvPr/>
        </p:nvPicPr>
        <p:blipFill rotWithShape="1">
          <a:blip r:embed="rId2"/>
          <a:srcRect l="23594" t="21096" r="41477" b="39183"/>
          <a:stretch/>
        </p:blipFill>
        <p:spPr>
          <a:xfrm>
            <a:off x="378316" y="2057401"/>
            <a:ext cx="6822584" cy="4364243"/>
          </a:xfrm>
          <a:prstGeom prst="rect">
            <a:avLst/>
          </a:prstGeom>
        </p:spPr>
      </p:pic>
      <p:sp>
        <p:nvSpPr>
          <p:cNvPr id="8" name="TextBox 7"/>
          <p:cNvSpPr txBox="1"/>
          <p:nvPr/>
        </p:nvSpPr>
        <p:spPr>
          <a:xfrm>
            <a:off x="7328079" y="2057401"/>
            <a:ext cx="4043966"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According to </a:t>
            </a:r>
            <a:r>
              <a:rPr lang="en-US" dirty="0"/>
              <a:t>the Organisation for Economic Co-operation and </a:t>
            </a:r>
            <a:r>
              <a:rPr lang="en-US" dirty="0" smtClean="0"/>
              <a:t>Development (OECD), President-elect Trump’s lower tax and higher spending policies will raise US economic growth by an additional 0.4% </a:t>
            </a:r>
            <a:r>
              <a:rPr lang="en-US" dirty="0"/>
              <a:t>and push global GDP growth closer to 4</a:t>
            </a:r>
            <a:r>
              <a:rPr lang="en-US" dirty="0" smtClean="0"/>
              <a:t>% in 2017</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69853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President-Elect’s Promises Prior to the Election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Repeal the Patient Protection and Affordable Care Act (i.e. “Obamacare”)</a:t>
            </a:r>
          </a:p>
          <a:p>
            <a:r>
              <a:rPr lang="en-US" dirty="0" smtClean="0"/>
              <a:t>Build “The Wall” between Mexico and the United States</a:t>
            </a:r>
          </a:p>
          <a:p>
            <a:r>
              <a:rPr lang="en-US" dirty="0" smtClean="0"/>
              <a:t>Total ban Muslims from seeking asylum or “extreme vetting”</a:t>
            </a:r>
          </a:p>
          <a:p>
            <a:r>
              <a:rPr lang="en-US" dirty="0" smtClean="0"/>
              <a:t>Deport illegal immigrants residing in the United States</a:t>
            </a:r>
          </a:p>
          <a:p>
            <a:r>
              <a:rPr lang="en-US" dirty="0" smtClean="0"/>
              <a:t>Withdraw from the Paris Agreement on climate change</a:t>
            </a:r>
          </a:p>
          <a:p>
            <a:r>
              <a:rPr lang="en-US" dirty="0" smtClean="0"/>
              <a:t>Reintroduce waterboarding and other methods of torture</a:t>
            </a:r>
          </a:p>
          <a:p>
            <a:r>
              <a:rPr lang="en-US" dirty="0" smtClean="0"/>
              <a:t>Appoint conservative judges to the Supreme Court to overturn gay marriage and abortion decisions to return these matters to the individual States</a:t>
            </a:r>
          </a:p>
          <a:p>
            <a:r>
              <a:rPr lang="en-US" dirty="0" smtClean="0"/>
              <a:t>Reject Trans Pacific Partnership (TPP) and Transatlantic Trade and Investment Partnership (TTIP)</a:t>
            </a:r>
          </a:p>
          <a:p>
            <a:r>
              <a:rPr lang="en-US" dirty="0" smtClean="0"/>
              <a:t>Withdraw from the North American Free Trade Agreement (NAFTA)</a:t>
            </a:r>
          </a:p>
          <a:p>
            <a:r>
              <a:rPr lang="en-US" dirty="0" smtClean="0"/>
              <a:t>Make the mutual defense requirement of Article 5 of the North Atlantic Treaty (NATO) conditional upon increased financial contributions by European countries</a:t>
            </a:r>
          </a:p>
          <a:p>
            <a:r>
              <a:rPr lang="en-US" dirty="0" smtClean="0"/>
              <a:t>Repeal the Dodd-Frank Act, which governs Wall Street</a:t>
            </a:r>
          </a:p>
          <a:p>
            <a:r>
              <a:rPr lang="en-US" dirty="0"/>
              <a:t>Prosecute Hillary </a:t>
            </a:r>
            <a:r>
              <a:rPr lang="en-US" dirty="0" smtClean="0"/>
              <a:t>Clinton</a:t>
            </a:r>
          </a:p>
          <a:p>
            <a:endParaRPr lang="en-US" dirty="0" smtClean="0"/>
          </a:p>
          <a:p>
            <a:endParaRPr lang="en-US" dirty="0" smtClean="0"/>
          </a:p>
          <a:p>
            <a:endParaRPr lang="en-US" dirty="0"/>
          </a:p>
        </p:txBody>
      </p:sp>
    </p:spTree>
    <p:extLst>
      <p:ext uri="{BB962C8B-B14F-4D97-AF65-F5344CB8AC3E}">
        <p14:creationId xmlns:p14="http://schemas.microsoft.com/office/powerpoint/2010/main" val="326082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Effect of the U.S. Election IN EUROPE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After back-to-back wins in the United Kingdom Brexit vote and the American presidential election, nationalists and far right parties in Europe are emboldened</a:t>
            </a:r>
          </a:p>
          <a:p>
            <a:pPr lvl="1"/>
            <a:r>
              <a:rPr lang="en-US" dirty="0" smtClean="0"/>
              <a:t>Marine Le Pen of the National Front will almost certainly make it into the second round of the French presidential election in May 2017 and she is pledged to call a “</a:t>
            </a:r>
            <a:r>
              <a:rPr lang="en-US" dirty="0" smtClean="0"/>
              <a:t>Frexit</a:t>
            </a:r>
            <a:r>
              <a:rPr lang="en-US" dirty="0" smtClean="0"/>
              <a:t>” vote if she wins the </a:t>
            </a:r>
            <a:r>
              <a:rPr lang="en-US" dirty="0" smtClean="0"/>
              <a:t>Elysee</a:t>
            </a:r>
            <a:r>
              <a:rPr lang="en-US" dirty="0" smtClean="0"/>
              <a:t> Palace</a:t>
            </a:r>
          </a:p>
          <a:p>
            <a:pPr lvl="1"/>
            <a:r>
              <a:rPr lang="en-US" dirty="0" smtClean="0"/>
              <a:t>Geert Wilders of the Dutch Freedom Party is seeking a “</a:t>
            </a:r>
            <a:r>
              <a:rPr lang="en-US" dirty="0" smtClean="0"/>
              <a:t>Nexit</a:t>
            </a:r>
            <a:r>
              <a:rPr lang="en-US" dirty="0" smtClean="0"/>
              <a:t>” vote for the Netherlands</a:t>
            </a:r>
          </a:p>
          <a:p>
            <a:pPr lvl="1"/>
            <a:r>
              <a:rPr lang="en-US" dirty="0" smtClean="0"/>
              <a:t>On December 4, Norbert Hofer of the far-right Freedom Party is likely to be elected President of Austria and has stated he will not swear in any minister who wears a veil and will dismiss any chancellor who fails to control immigration</a:t>
            </a:r>
          </a:p>
          <a:p>
            <a:pPr lvl="1"/>
            <a:r>
              <a:rPr lang="en-US" dirty="0" smtClean="0"/>
              <a:t>Also on December 4, Italian Premier Matteo Renzi is expected to lose a referendum on constitutional revision, which has become a vote of confidence in his leadership, and promptly resign</a:t>
            </a:r>
          </a:p>
          <a:p>
            <a:r>
              <a:rPr lang="en-US" dirty="0" smtClean="0"/>
              <a:t>In light of the American election result and the far-right Alternative for Germany party entering 10 state parliaments, German Chancellor Angela Merkel has decided to run for a fourth term in next year’s federal elections  -- the New York Times has gone so far as to declare her the liberal West’s last great defender</a:t>
            </a:r>
            <a:endParaRPr lang="en-US" dirty="0"/>
          </a:p>
        </p:txBody>
      </p:sp>
    </p:spTree>
    <p:extLst>
      <p:ext uri="{BB962C8B-B14F-4D97-AF65-F5344CB8AC3E}">
        <p14:creationId xmlns:p14="http://schemas.microsoft.com/office/powerpoint/2010/main" val="100987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Devalued Euro and</a:t>
            </a:r>
            <a:br>
              <a:rPr lang="en-US" dirty="0" smtClean="0"/>
            </a:br>
            <a:r>
              <a:rPr lang="en-US" dirty="0" smtClean="0"/>
              <a:t>POUND Sterling</a:t>
            </a:r>
            <a:endParaRPr lang="en-US" dirty="0"/>
          </a:p>
        </p:txBody>
      </p:sp>
      <p:sp>
        <p:nvSpPr>
          <p:cNvPr id="3" name="Content Placeholder 2"/>
          <p:cNvSpPr>
            <a:spLocks noGrp="1"/>
          </p:cNvSpPr>
          <p:nvPr>
            <p:ph idx="1"/>
          </p:nvPr>
        </p:nvSpPr>
        <p:spPr/>
        <p:txBody>
          <a:bodyPr/>
          <a:lstStyle/>
          <a:p>
            <a:r>
              <a:rPr lang="en-US" dirty="0" smtClean="0"/>
              <a:t>As the Euro (EUR) and the Pound Sterling (GBP) drop in value in relation to the US Dollar (USD), capital will leave European countries because investors will prefer safer USD-denominated assets, including U.S. securities</a:t>
            </a:r>
          </a:p>
          <a:p>
            <a:endParaRPr lang="en-US" dirty="0"/>
          </a:p>
        </p:txBody>
      </p:sp>
      <p:grpSp>
        <p:nvGrpSpPr>
          <p:cNvPr id="21" name="Group 20"/>
          <p:cNvGrpSpPr/>
          <p:nvPr/>
        </p:nvGrpSpPr>
        <p:grpSpPr>
          <a:xfrm>
            <a:off x="1160230" y="3197898"/>
            <a:ext cx="9038782" cy="3020787"/>
            <a:chOff x="791018" y="3197898"/>
            <a:chExt cx="9038782" cy="3020787"/>
          </a:xfrm>
        </p:grpSpPr>
        <p:pic>
          <p:nvPicPr>
            <p:cNvPr id="16" name="Picture 15"/>
            <p:cNvPicPr>
              <a:picLocks noChangeAspect="1"/>
            </p:cNvPicPr>
            <p:nvPr/>
          </p:nvPicPr>
          <p:blipFill rotWithShape="1">
            <a:blip r:embed="rId2"/>
            <a:srcRect l="9457" t="32157" r="40199" b="3775"/>
            <a:stretch/>
          </p:blipFill>
          <p:spPr>
            <a:xfrm>
              <a:off x="7398203" y="4569495"/>
              <a:ext cx="2431597" cy="1649190"/>
            </a:xfrm>
            <a:prstGeom prst="rect">
              <a:avLst/>
            </a:prstGeom>
          </p:spPr>
        </p:pic>
        <p:grpSp>
          <p:nvGrpSpPr>
            <p:cNvPr id="20" name="Group 19"/>
            <p:cNvGrpSpPr/>
            <p:nvPr/>
          </p:nvGrpSpPr>
          <p:grpSpPr>
            <a:xfrm>
              <a:off x="791018" y="3197898"/>
              <a:ext cx="8925470" cy="3020787"/>
              <a:chOff x="766526" y="3197898"/>
              <a:chExt cx="8925470" cy="3020787"/>
            </a:xfrm>
          </p:grpSpPr>
          <p:grpSp>
            <p:nvGrpSpPr>
              <p:cNvPr id="15" name="Group 14"/>
              <p:cNvGrpSpPr/>
              <p:nvPr/>
            </p:nvGrpSpPr>
            <p:grpSpPr>
              <a:xfrm>
                <a:off x="766526" y="3197898"/>
                <a:ext cx="8925470" cy="3020787"/>
                <a:chOff x="1501312" y="3197898"/>
                <a:chExt cx="8925470" cy="3020787"/>
              </a:xfrm>
            </p:grpSpPr>
            <p:pic>
              <p:nvPicPr>
                <p:cNvPr id="6" name="Picture 5"/>
                <p:cNvPicPr>
                  <a:picLocks noChangeAspect="1"/>
                </p:cNvPicPr>
                <p:nvPr/>
              </p:nvPicPr>
              <p:blipFill rotWithShape="1">
                <a:blip r:embed="rId3"/>
                <a:srcRect l="9710" t="33058" r="43770" b="2220"/>
                <a:stretch/>
              </p:blipFill>
              <p:spPr>
                <a:xfrm>
                  <a:off x="4059010" y="3197898"/>
                  <a:ext cx="4073979" cy="3020787"/>
                </a:xfrm>
                <a:prstGeom prst="rect">
                  <a:avLst/>
                </a:prstGeom>
              </p:spPr>
            </p:pic>
            <p:sp>
              <p:nvSpPr>
                <p:cNvPr id="11" name="Right Arrow 10"/>
                <p:cNvSpPr/>
                <p:nvPr/>
              </p:nvSpPr>
              <p:spPr>
                <a:xfrm>
                  <a:off x="3486150" y="4057650"/>
                  <a:ext cx="718457" cy="8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501312" y="3687054"/>
                  <a:ext cx="1984838" cy="830997"/>
                </a:xfrm>
                <a:prstGeom prst="rect">
                  <a:avLst/>
                </a:prstGeom>
                <a:noFill/>
              </p:spPr>
              <p:txBody>
                <a:bodyPr wrap="none" rtlCol="0">
                  <a:spAutoFit/>
                </a:bodyPr>
                <a:lstStyle/>
                <a:p>
                  <a:pPr algn="r"/>
                  <a:r>
                    <a:rPr lang="en-US" sz="1600" dirty="0" smtClean="0"/>
                    <a:t>June 23, 2016:</a:t>
                  </a:r>
                </a:p>
                <a:p>
                  <a:pPr algn="r"/>
                  <a:r>
                    <a:rPr lang="en-US" sz="1600" dirty="0" smtClean="0"/>
                    <a:t>UK referendum on</a:t>
                  </a:r>
                </a:p>
                <a:p>
                  <a:pPr algn="r"/>
                  <a:r>
                    <a:rPr lang="en-US" sz="1600" dirty="0" smtClean="0"/>
                    <a:t>EU membership</a:t>
                  </a:r>
                  <a:endParaRPr lang="en-US" sz="1600" dirty="0"/>
                </a:p>
              </p:txBody>
            </p:sp>
            <p:sp>
              <p:nvSpPr>
                <p:cNvPr id="13" name="Right Arrow 12"/>
                <p:cNvSpPr/>
                <p:nvPr/>
              </p:nvSpPr>
              <p:spPr>
                <a:xfrm rot="10800000">
                  <a:off x="7668984" y="4057650"/>
                  <a:ext cx="718457" cy="8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8387441" y="3687053"/>
                  <a:ext cx="2039341" cy="830997"/>
                </a:xfrm>
                <a:prstGeom prst="rect">
                  <a:avLst/>
                </a:prstGeom>
                <a:noFill/>
              </p:spPr>
              <p:txBody>
                <a:bodyPr wrap="none" rtlCol="0">
                  <a:spAutoFit/>
                </a:bodyPr>
                <a:lstStyle/>
                <a:p>
                  <a:r>
                    <a:rPr lang="en-US" sz="1600" dirty="0" smtClean="0"/>
                    <a:t>November 9, 2016:</a:t>
                  </a:r>
                </a:p>
                <a:p>
                  <a:r>
                    <a:rPr lang="en-US" sz="1600" dirty="0" smtClean="0"/>
                    <a:t>Day after U.S.</a:t>
                  </a:r>
                </a:p>
                <a:p>
                  <a:r>
                    <a:rPr lang="en-US" sz="1600" dirty="0" smtClean="0"/>
                    <a:t>general election</a:t>
                  </a:r>
                </a:p>
              </p:txBody>
            </p:sp>
          </p:grpSp>
          <p:sp>
            <p:nvSpPr>
              <p:cNvPr id="19" name="Bent Arrow 18"/>
              <p:cNvSpPr/>
              <p:nvPr/>
            </p:nvSpPr>
            <p:spPr>
              <a:xfrm rot="10800000">
                <a:off x="8499020" y="4510582"/>
                <a:ext cx="234383" cy="86968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Tree>
    <p:extLst>
      <p:ext uri="{BB962C8B-B14F-4D97-AF65-F5344CB8AC3E}">
        <p14:creationId xmlns:p14="http://schemas.microsoft.com/office/powerpoint/2010/main" val="99770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Devalued Euro and</a:t>
            </a:r>
            <a:br>
              <a:rPr lang="en-US" dirty="0" smtClean="0"/>
            </a:br>
            <a:r>
              <a:rPr lang="en-US" dirty="0" smtClean="0"/>
              <a:t>POUND Sterling</a:t>
            </a:r>
            <a:endParaRPr lang="en-US" dirty="0"/>
          </a:p>
        </p:txBody>
      </p:sp>
      <p:grpSp>
        <p:nvGrpSpPr>
          <p:cNvPr id="7" name="Group 6"/>
          <p:cNvGrpSpPr/>
          <p:nvPr/>
        </p:nvGrpSpPr>
        <p:grpSpPr>
          <a:xfrm>
            <a:off x="1096278" y="2637064"/>
            <a:ext cx="7729315" cy="3581621"/>
            <a:chOff x="1096278" y="3333365"/>
            <a:chExt cx="6671137" cy="2885320"/>
          </a:xfrm>
        </p:grpSpPr>
        <p:pic>
          <p:nvPicPr>
            <p:cNvPr id="4" name="Picture 3"/>
            <p:cNvPicPr>
              <a:picLocks noChangeAspect="1"/>
            </p:cNvPicPr>
            <p:nvPr/>
          </p:nvPicPr>
          <p:blipFill rotWithShape="1">
            <a:blip r:embed="rId2"/>
            <a:srcRect l="10092" t="23475" r="41034" b="11655"/>
            <a:stretch/>
          </p:blipFill>
          <p:spPr>
            <a:xfrm>
              <a:off x="3688442" y="3333365"/>
              <a:ext cx="4078973" cy="2885320"/>
            </a:xfrm>
            <a:prstGeom prst="rect">
              <a:avLst/>
            </a:prstGeom>
          </p:spPr>
        </p:pic>
        <p:sp>
          <p:nvSpPr>
            <p:cNvPr id="12" name="TextBox 11"/>
            <p:cNvSpPr txBox="1"/>
            <p:nvPr/>
          </p:nvSpPr>
          <p:spPr>
            <a:xfrm>
              <a:off x="1096278" y="3836026"/>
              <a:ext cx="1984838" cy="830997"/>
            </a:xfrm>
            <a:prstGeom prst="rect">
              <a:avLst/>
            </a:prstGeom>
            <a:noFill/>
          </p:spPr>
          <p:txBody>
            <a:bodyPr wrap="none" rtlCol="0">
              <a:spAutoFit/>
            </a:bodyPr>
            <a:lstStyle/>
            <a:p>
              <a:pPr algn="r"/>
              <a:r>
                <a:rPr lang="en-US" sz="1600" dirty="0" smtClean="0"/>
                <a:t>June 23, 2016:</a:t>
              </a:r>
            </a:p>
            <a:p>
              <a:pPr algn="r"/>
              <a:r>
                <a:rPr lang="en-US" sz="1600" dirty="0" smtClean="0"/>
                <a:t>UK referendum on</a:t>
              </a:r>
            </a:p>
            <a:p>
              <a:pPr algn="r"/>
              <a:r>
                <a:rPr lang="en-US" sz="1600" dirty="0" smtClean="0"/>
                <a:t>EU membership</a:t>
              </a:r>
              <a:endParaRPr lang="en-US" sz="1600" dirty="0"/>
            </a:p>
          </p:txBody>
        </p:sp>
        <p:sp>
          <p:nvSpPr>
            <p:cNvPr id="11" name="Right Arrow 10"/>
            <p:cNvSpPr/>
            <p:nvPr/>
          </p:nvSpPr>
          <p:spPr>
            <a:xfrm>
              <a:off x="3100166" y="4206622"/>
              <a:ext cx="718457" cy="8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793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Trade Agreements</a:t>
            </a:r>
            <a:endParaRPr lang="en-US" dirty="0"/>
          </a:p>
        </p:txBody>
      </p:sp>
      <p:sp>
        <p:nvSpPr>
          <p:cNvPr id="3" name="Content Placeholder 2"/>
          <p:cNvSpPr>
            <a:spLocks noGrp="1"/>
          </p:cNvSpPr>
          <p:nvPr>
            <p:ph idx="1"/>
          </p:nvPr>
        </p:nvSpPr>
        <p:spPr/>
        <p:txBody>
          <a:bodyPr/>
          <a:lstStyle/>
          <a:p>
            <a:r>
              <a:rPr lang="en-US" dirty="0" smtClean="0"/>
              <a:t>With the election of Donald Trump, both TPP (US &amp; Asia-Pacific) and TTIP (US &amp; Europe) are dead</a:t>
            </a:r>
          </a:p>
          <a:p>
            <a:r>
              <a:rPr lang="en-US" dirty="0" smtClean="0"/>
              <a:t>As a result, more than 18,000 tariffs that would have been phased out under the TPP alone will remain</a:t>
            </a:r>
          </a:p>
          <a:p>
            <a:r>
              <a:rPr lang="en-US" dirty="0" smtClean="0"/>
              <a:t>While less than half of US-EU trade is subject to customs duties, the US levies duties ranging from 1-3% for basic goods, 30% for clothes and shoes, and, sometimes, more than 100% (130% for peanuts and 350% for raw tobacco), which would have been eliminated under TTIP</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6610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Trade Agreements</a:t>
            </a:r>
            <a:endParaRPr lang="en-US" dirty="0"/>
          </a:p>
        </p:txBody>
      </p:sp>
      <p:sp>
        <p:nvSpPr>
          <p:cNvPr id="3" name="Content Placeholder 2"/>
          <p:cNvSpPr>
            <a:spLocks noGrp="1"/>
          </p:cNvSpPr>
          <p:nvPr>
            <p:ph idx="1"/>
          </p:nvPr>
        </p:nvSpPr>
        <p:spPr/>
        <p:txBody>
          <a:bodyPr/>
          <a:lstStyle/>
          <a:p>
            <a:r>
              <a:rPr lang="en-US" dirty="0" smtClean="0"/>
              <a:t>The US and individual European countries will have to negotiate bilateral trade deals</a:t>
            </a:r>
          </a:p>
          <a:p>
            <a:r>
              <a:rPr lang="en-US" dirty="0" smtClean="0"/>
              <a:t>While larger economic powerhouses like Germany, France, and the United Kingdom are likely to win more favorable terms, the same cannot be said for their smaller European counterparts</a:t>
            </a:r>
          </a:p>
          <a:p>
            <a:r>
              <a:rPr lang="en-US" dirty="0" smtClean="0"/>
              <a:t>Rather than Europeans speaking with one voice when negotiating with the US, European countries will have to compete with each other to get the lowest tariffs for their goods (e.g. French champagne vs. Italian prosecco)</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08805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demise of Trade Agreements</a:t>
            </a:r>
            <a:endParaRPr lang="en-US" dirty="0"/>
          </a:p>
        </p:txBody>
      </p:sp>
      <p:sp>
        <p:nvSpPr>
          <p:cNvPr id="3" name="Content Placeholder 2"/>
          <p:cNvSpPr>
            <a:spLocks noGrp="1"/>
          </p:cNvSpPr>
          <p:nvPr>
            <p:ph idx="1"/>
          </p:nvPr>
        </p:nvSpPr>
        <p:spPr/>
        <p:txBody>
          <a:bodyPr/>
          <a:lstStyle/>
          <a:p>
            <a:r>
              <a:rPr lang="en-US" dirty="0" smtClean="0"/>
              <a:t>The US and individual European countries will have to negotiate bilateral trade deals</a:t>
            </a:r>
          </a:p>
          <a:p>
            <a:r>
              <a:rPr lang="en-US" dirty="0" smtClean="0"/>
              <a:t>While larger economic powerhouses like Germany, France, and the United Kingdom are likely to win more favorable terms, the same cannot be said for their smaller European counterparts</a:t>
            </a:r>
          </a:p>
          <a:p>
            <a:r>
              <a:rPr lang="en-US" dirty="0" smtClean="0"/>
              <a:t>Rather than Europeans speaking with one voice when negotiating with the US, European countries will have to compete with each other to get the lowest tariffs for their goods (e.g. French champagne vs. Italian prosecco)</a:t>
            </a:r>
          </a:p>
          <a:p>
            <a:r>
              <a:rPr lang="en-US" dirty="0" smtClean="0"/>
              <a:t>These trade deals will still need to be ratified by the normal constitutional procedure and, in the case of EU countries, comply with EU law</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31667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Facet</Template>
  <TotalTime>732</TotalTime>
  <Words>1540</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Vapor Trail</vt:lpstr>
      <vt:lpstr>Trumpland</vt:lpstr>
      <vt:lpstr>The incoming Administration</vt:lpstr>
      <vt:lpstr>The President-Elect’s Promises Prior to the Election</vt:lpstr>
      <vt:lpstr>Political Effect of the U.S. Election IN EUROPE</vt:lpstr>
      <vt:lpstr>Devalued Euro and POUND Sterling</vt:lpstr>
      <vt:lpstr>Devalued Euro and POUND Sterling</vt:lpstr>
      <vt:lpstr>The demise of Trade Agreements</vt:lpstr>
      <vt:lpstr>The demise of Trade Agreements</vt:lpstr>
      <vt:lpstr>The demise of Trade Agreements</vt:lpstr>
      <vt:lpstr>The demise of Trade Agreements</vt:lpstr>
      <vt:lpstr>Fiscal stimulus</vt:lpstr>
      <vt:lpstr>NATO</vt:lpstr>
      <vt:lpstr>Nato</vt:lpstr>
      <vt:lpstr>Refugee/Migrant Crisis</vt:lpstr>
      <vt:lpstr>Refugee/Migrant Crisis</vt:lpstr>
      <vt:lpstr>Refugee/Migrant Crisis</vt:lpstr>
      <vt:lpstr>Refugee/Migrant Crisis</vt:lpstr>
      <vt:lpstr>Refugee/Migrant Crisis</vt:lpstr>
      <vt:lpstr>2017 Forecasts</vt:lpstr>
      <vt:lpstr>2017 Forecasts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TrumplanD</dc:title>
  <dc:creator>Rahool Patel</dc:creator>
  <cp:lastModifiedBy>Rahool Patel</cp:lastModifiedBy>
  <cp:revision>48</cp:revision>
  <dcterms:created xsi:type="dcterms:W3CDTF">2016-11-28T22:30:21Z</dcterms:created>
  <dcterms:modified xsi:type="dcterms:W3CDTF">2016-12-01T15:28:10Z</dcterms:modified>
</cp:coreProperties>
</file>